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87" r:id="rId1"/>
  </p:sldMasterIdLst>
  <p:notesMasterIdLst>
    <p:notesMasterId r:id="rId74"/>
  </p:notesMasterIdLst>
  <p:handoutMasterIdLst>
    <p:handoutMasterId r:id="rId75"/>
  </p:handoutMasterIdLst>
  <p:sldIdLst>
    <p:sldId id="256" r:id="rId2"/>
    <p:sldId id="257" r:id="rId3"/>
    <p:sldId id="259" r:id="rId4"/>
    <p:sldId id="260" r:id="rId5"/>
    <p:sldId id="261" r:id="rId6"/>
    <p:sldId id="262" r:id="rId7"/>
    <p:sldId id="263" r:id="rId8"/>
    <p:sldId id="264" r:id="rId9"/>
    <p:sldId id="265" r:id="rId10"/>
    <p:sldId id="270" r:id="rId11"/>
    <p:sldId id="271" r:id="rId12"/>
    <p:sldId id="273" r:id="rId13"/>
    <p:sldId id="274" r:id="rId14"/>
    <p:sldId id="275" r:id="rId15"/>
    <p:sldId id="279" r:id="rId16"/>
    <p:sldId id="272" r:id="rId17"/>
    <p:sldId id="276" r:id="rId18"/>
    <p:sldId id="277" r:id="rId19"/>
    <p:sldId id="278" r:id="rId20"/>
    <p:sldId id="280" r:id="rId21"/>
    <p:sldId id="281" r:id="rId22"/>
    <p:sldId id="282" r:id="rId23"/>
    <p:sldId id="283" r:id="rId24"/>
    <p:sldId id="284" r:id="rId25"/>
    <p:sldId id="285" r:id="rId26"/>
    <p:sldId id="286" r:id="rId27"/>
    <p:sldId id="287" r:id="rId28"/>
    <p:sldId id="288" r:id="rId29"/>
    <p:sldId id="289" r:id="rId30"/>
    <p:sldId id="290" r:id="rId31"/>
    <p:sldId id="294" r:id="rId32"/>
    <p:sldId id="295" r:id="rId33"/>
    <p:sldId id="296" r:id="rId34"/>
    <p:sldId id="297" r:id="rId35"/>
    <p:sldId id="298" r:id="rId36"/>
    <p:sldId id="299" r:id="rId37"/>
    <p:sldId id="300" r:id="rId38"/>
    <p:sldId id="301" r:id="rId39"/>
    <p:sldId id="302" r:id="rId40"/>
    <p:sldId id="303" r:id="rId41"/>
    <p:sldId id="304" r:id="rId42"/>
    <p:sldId id="305" r:id="rId43"/>
    <p:sldId id="306" r:id="rId44"/>
    <p:sldId id="307" r:id="rId45"/>
    <p:sldId id="308" r:id="rId46"/>
    <p:sldId id="309" r:id="rId47"/>
    <p:sldId id="310" r:id="rId48"/>
    <p:sldId id="311" r:id="rId49"/>
    <p:sldId id="312" r:id="rId50"/>
    <p:sldId id="313" r:id="rId51"/>
    <p:sldId id="314" r:id="rId52"/>
    <p:sldId id="315" r:id="rId53"/>
    <p:sldId id="316" r:id="rId54"/>
    <p:sldId id="317" r:id="rId55"/>
    <p:sldId id="318" r:id="rId56"/>
    <p:sldId id="319" r:id="rId57"/>
    <p:sldId id="320" r:id="rId58"/>
    <p:sldId id="321" r:id="rId59"/>
    <p:sldId id="322" r:id="rId60"/>
    <p:sldId id="328" r:id="rId61"/>
    <p:sldId id="323" r:id="rId62"/>
    <p:sldId id="324" r:id="rId63"/>
    <p:sldId id="325" r:id="rId64"/>
    <p:sldId id="326" r:id="rId65"/>
    <p:sldId id="327" r:id="rId66"/>
    <p:sldId id="329" r:id="rId67"/>
    <p:sldId id="330" r:id="rId68"/>
    <p:sldId id="331" r:id="rId69"/>
    <p:sldId id="332" r:id="rId70"/>
    <p:sldId id="333" r:id="rId71"/>
    <p:sldId id="334" r:id="rId72"/>
    <p:sldId id="335" r:id="rId73"/>
  </p:sldIdLst>
  <p:sldSz cx="12192000" cy="6858000"/>
  <p:notesSz cx="6881813"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4660"/>
  </p:normalViewPr>
  <p:slideViewPr>
    <p:cSldViewPr snapToGrid="0">
      <p:cViewPr varScale="1">
        <p:scale>
          <a:sx n="67" d="100"/>
          <a:sy n="67" d="100"/>
        </p:scale>
        <p:origin x="780" y="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notesMaster" Target="notesMasters/notesMaster1.xml"/><Relationship Id="rId79"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6435"/>
          </a:xfrm>
          <a:prstGeom prst="rect">
            <a:avLst/>
          </a:prstGeom>
        </p:spPr>
        <p:txBody>
          <a:bodyPr vert="horz" lIns="92437" tIns="46219" rIns="92437" bIns="46219" rtlCol="0"/>
          <a:lstStyle>
            <a:lvl1pPr algn="l">
              <a:defRPr sz="1200"/>
            </a:lvl1pPr>
          </a:lstStyle>
          <a:p>
            <a:endParaRPr lang="en-US"/>
          </a:p>
        </p:txBody>
      </p:sp>
      <p:sp>
        <p:nvSpPr>
          <p:cNvPr id="3" name="Date Placeholder 2"/>
          <p:cNvSpPr>
            <a:spLocks noGrp="1"/>
          </p:cNvSpPr>
          <p:nvPr>
            <p:ph type="dt" sz="quarter" idx="1"/>
          </p:nvPr>
        </p:nvSpPr>
        <p:spPr>
          <a:xfrm>
            <a:off x="3898102" y="0"/>
            <a:ext cx="2982119" cy="466435"/>
          </a:xfrm>
          <a:prstGeom prst="rect">
            <a:avLst/>
          </a:prstGeom>
        </p:spPr>
        <p:txBody>
          <a:bodyPr vert="horz" lIns="92437" tIns="46219" rIns="92437" bIns="46219" rtlCol="0"/>
          <a:lstStyle>
            <a:lvl1pPr algn="r">
              <a:defRPr sz="1200"/>
            </a:lvl1pPr>
          </a:lstStyle>
          <a:p>
            <a:fld id="{8A904CCC-3B0A-4CB2-9DE2-E94724F611F4}" type="datetimeFigureOut">
              <a:rPr lang="en-US" smtClean="0"/>
              <a:t>3/3/2020</a:t>
            </a:fld>
            <a:endParaRPr lang="en-US"/>
          </a:p>
        </p:txBody>
      </p:sp>
      <p:sp>
        <p:nvSpPr>
          <p:cNvPr id="4" name="Footer Placeholder 3"/>
          <p:cNvSpPr>
            <a:spLocks noGrp="1"/>
          </p:cNvSpPr>
          <p:nvPr>
            <p:ph type="ftr" sz="quarter" idx="2"/>
          </p:nvPr>
        </p:nvSpPr>
        <p:spPr>
          <a:xfrm>
            <a:off x="0" y="8829968"/>
            <a:ext cx="2982119" cy="466434"/>
          </a:xfrm>
          <a:prstGeom prst="rect">
            <a:avLst/>
          </a:prstGeom>
        </p:spPr>
        <p:txBody>
          <a:bodyPr vert="horz" lIns="92437" tIns="46219" rIns="92437" bIns="46219" rtlCol="0" anchor="b"/>
          <a:lstStyle>
            <a:lvl1pPr algn="l">
              <a:defRPr sz="1200"/>
            </a:lvl1pPr>
          </a:lstStyle>
          <a:p>
            <a:endParaRPr lang="en-US"/>
          </a:p>
        </p:txBody>
      </p:sp>
      <p:sp>
        <p:nvSpPr>
          <p:cNvPr id="5" name="Slide Number Placeholder 4"/>
          <p:cNvSpPr>
            <a:spLocks noGrp="1"/>
          </p:cNvSpPr>
          <p:nvPr>
            <p:ph type="sldNum" sz="quarter" idx="3"/>
          </p:nvPr>
        </p:nvSpPr>
        <p:spPr>
          <a:xfrm>
            <a:off x="3898102" y="8829968"/>
            <a:ext cx="2982119" cy="466434"/>
          </a:xfrm>
          <a:prstGeom prst="rect">
            <a:avLst/>
          </a:prstGeom>
        </p:spPr>
        <p:txBody>
          <a:bodyPr vert="horz" lIns="92437" tIns="46219" rIns="92437" bIns="46219" rtlCol="0" anchor="b"/>
          <a:lstStyle>
            <a:lvl1pPr algn="r">
              <a:defRPr sz="1200"/>
            </a:lvl1pPr>
          </a:lstStyle>
          <a:p>
            <a:fld id="{459D59AF-064E-4931-8170-E9A8660FB917}" type="slidenum">
              <a:rPr lang="en-US" smtClean="0"/>
              <a:t>‹#›</a:t>
            </a:fld>
            <a:endParaRPr lang="en-US"/>
          </a:p>
        </p:txBody>
      </p:sp>
    </p:spTree>
    <p:extLst>
      <p:ext uri="{BB962C8B-B14F-4D97-AF65-F5344CB8AC3E}">
        <p14:creationId xmlns:p14="http://schemas.microsoft.com/office/powerpoint/2010/main" val="192183213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6435"/>
          </a:xfrm>
          <a:prstGeom prst="rect">
            <a:avLst/>
          </a:prstGeom>
        </p:spPr>
        <p:txBody>
          <a:bodyPr vert="horz" lIns="92437" tIns="46219" rIns="92437" bIns="46219" rtlCol="0"/>
          <a:lstStyle>
            <a:lvl1pPr algn="l">
              <a:defRPr sz="1200"/>
            </a:lvl1pPr>
          </a:lstStyle>
          <a:p>
            <a:endParaRPr lang="en-US"/>
          </a:p>
        </p:txBody>
      </p:sp>
      <p:sp>
        <p:nvSpPr>
          <p:cNvPr id="3" name="Date Placeholder 2"/>
          <p:cNvSpPr>
            <a:spLocks noGrp="1"/>
          </p:cNvSpPr>
          <p:nvPr>
            <p:ph type="dt" idx="1"/>
          </p:nvPr>
        </p:nvSpPr>
        <p:spPr>
          <a:xfrm>
            <a:off x="3898102" y="0"/>
            <a:ext cx="2982119" cy="466435"/>
          </a:xfrm>
          <a:prstGeom prst="rect">
            <a:avLst/>
          </a:prstGeom>
        </p:spPr>
        <p:txBody>
          <a:bodyPr vert="horz" lIns="92437" tIns="46219" rIns="92437" bIns="46219" rtlCol="0"/>
          <a:lstStyle>
            <a:lvl1pPr algn="r">
              <a:defRPr sz="1200"/>
            </a:lvl1pPr>
          </a:lstStyle>
          <a:p>
            <a:fld id="{9B19E391-B430-4F8E-95F1-928A3A3A5D4D}" type="datetimeFigureOut">
              <a:rPr lang="en-US" smtClean="0"/>
              <a:t>3/3/2020</a:t>
            </a:fld>
            <a:endParaRPr lang="en-US"/>
          </a:p>
        </p:txBody>
      </p:sp>
      <p:sp>
        <p:nvSpPr>
          <p:cNvPr id="4" name="Slide Image Placeholder 3"/>
          <p:cNvSpPr>
            <a:spLocks noGrp="1" noRot="1" noChangeAspect="1"/>
          </p:cNvSpPr>
          <p:nvPr>
            <p:ph type="sldImg" idx="2"/>
          </p:nvPr>
        </p:nvSpPr>
        <p:spPr>
          <a:xfrm>
            <a:off x="654050" y="1162050"/>
            <a:ext cx="5573713" cy="3136900"/>
          </a:xfrm>
          <a:prstGeom prst="rect">
            <a:avLst/>
          </a:prstGeom>
          <a:noFill/>
          <a:ln w="12700">
            <a:solidFill>
              <a:prstClr val="black"/>
            </a:solidFill>
          </a:ln>
        </p:spPr>
        <p:txBody>
          <a:bodyPr vert="horz" lIns="92437" tIns="46219" rIns="92437" bIns="46219" rtlCol="0" anchor="ctr"/>
          <a:lstStyle/>
          <a:p>
            <a:endParaRPr lang="en-US"/>
          </a:p>
        </p:txBody>
      </p:sp>
      <p:sp>
        <p:nvSpPr>
          <p:cNvPr id="5" name="Notes Placeholder 4"/>
          <p:cNvSpPr>
            <a:spLocks noGrp="1"/>
          </p:cNvSpPr>
          <p:nvPr>
            <p:ph type="body" sz="quarter" idx="3"/>
          </p:nvPr>
        </p:nvSpPr>
        <p:spPr>
          <a:xfrm>
            <a:off x="688182" y="4473892"/>
            <a:ext cx="5505450" cy="3660457"/>
          </a:xfrm>
          <a:prstGeom prst="rect">
            <a:avLst/>
          </a:prstGeom>
        </p:spPr>
        <p:txBody>
          <a:bodyPr vert="horz" lIns="92437" tIns="46219" rIns="92437" bIns="4621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8"/>
            <a:ext cx="2982119" cy="466434"/>
          </a:xfrm>
          <a:prstGeom prst="rect">
            <a:avLst/>
          </a:prstGeom>
        </p:spPr>
        <p:txBody>
          <a:bodyPr vert="horz" lIns="92437" tIns="46219" rIns="92437" bIns="46219" rtlCol="0" anchor="b"/>
          <a:lstStyle>
            <a:lvl1pPr algn="l">
              <a:defRPr sz="1200"/>
            </a:lvl1pPr>
          </a:lstStyle>
          <a:p>
            <a:endParaRPr lang="en-US"/>
          </a:p>
        </p:txBody>
      </p:sp>
      <p:sp>
        <p:nvSpPr>
          <p:cNvPr id="7" name="Slide Number Placeholder 6"/>
          <p:cNvSpPr>
            <a:spLocks noGrp="1"/>
          </p:cNvSpPr>
          <p:nvPr>
            <p:ph type="sldNum" sz="quarter" idx="5"/>
          </p:nvPr>
        </p:nvSpPr>
        <p:spPr>
          <a:xfrm>
            <a:off x="3898102" y="8829968"/>
            <a:ext cx="2982119" cy="466434"/>
          </a:xfrm>
          <a:prstGeom prst="rect">
            <a:avLst/>
          </a:prstGeom>
        </p:spPr>
        <p:txBody>
          <a:bodyPr vert="horz" lIns="92437" tIns="46219" rIns="92437" bIns="46219" rtlCol="0" anchor="b"/>
          <a:lstStyle>
            <a:lvl1pPr algn="r">
              <a:defRPr sz="1200"/>
            </a:lvl1pPr>
          </a:lstStyle>
          <a:p>
            <a:fld id="{F98608EC-769F-489C-BD92-9F738190D077}" type="slidenum">
              <a:rPr lang="en-US" smtClean="0"/>
              <a:t>‹#›</a:t>
            </a:fld>
            <a:endParaRPr lang="en-US"/>
          </a:p>
        </p:txBody>
      </p:sp>
    </p:spTree>
    <p:extLst>
      <p:ext uri="{BB962C8B-B14F-4D97-AF65-F5344CB8AC3E}">
        <p14:creationId xmlns:p14="http://schemas.microsoft.com/office/powerpoint/2010/main" val="10742990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51FDB63-9547-4064-AB1E-E86EEB606308}" type="slidenum">
              <a:rPr lang="en-GB" smtClean="0">
                <a:solidFill>
                  <a:prstClr val="black"/>
                </a:solidFill>
              </a:rPr>
              <a:pPr/>
              <a:t>12</a:t>
            </a:fld>
            <a:endParaRPr lang="en-GB">
              <a:solidFill>
                <a:prstClr val="black"/>
              </a:solidFill>
            </a:endParaRPr>
          </a:p>
        </p:txBody>
      </p:sp>
    </p:spTree>
    <p:extLst>
      <p:ext uri="{BB962C8B-B14F-4D97-AF65-F5344CB8AC3E}">
        <p14:creationId xmlns:p14="http://schemas.microsoft.com/office/powerpoint/2010/main" val="38306010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https://keydifferences.com/difference-between-data-and-information.html</a:t>
            </a:r>
          </a:p>
        </p:txBody>
      </p:sp>
      <p:sp>
        <p:nvSpPr>
          <p:cNvPr id="4" name="Slide Number Placeholder 3"/>
          <p:cNvSpPr>
            <a:spLocks noGrp="1"/>
          </p:cNvSpPr>
          <p:nvPr>
            <p:ph type="sldNum" sz="quarter" idx="10"/>
          </p:nvPr>
        </p:nvSpPr>
        <p:spPr/>
        <p:txBody>
          <a:bodyPr/>
          <a:lstStyle/>
          <a:p>
            <a:fld id="{F98608EC-769F-489C-BD92-9F738190D077}" type="slidenum">
              <a:rPr lang="en-US" smtClean="0">
                <a:solidFill>
                  <a:prstClr val="black"/>
                </a:solidFill>
              </a:rPr>
              <a:pPr/>
              <a:t>14</a:t>
            </a:fld>
            <a:endParaRPr lang="en-US">
              <a:solidFill>
                <a:prstClr val="black"/>
              </a:solidFill>
            </a:endParaRPr>
          </a:p>
        </p:txBody>
      </p:sp>
    </p:spTree>
    <p:extLst>
      <p:ext uri="{BB962C8B-B14F-4D97-AF65-F5344CB8AC3E}">
        <p14:creationId xmlns:p14="http://schemas.microsoft.com/office/powerpoint/2010/main" val="38866279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Accreditation is a process of validation in which colleges, universities and other institutions of higher learning are evaluated. </a:t>
            </a:r>
            <a:endParaRPr lang="en-US" dirty="0"/>
          </a:p>
        </p:txBody>
      </p:sp>
      <p:sp>
        <p:nvSpPr>
          <p:cNvPr id="4" name="Slide Number Placeholder 3"/>
          <p:cNvSpPr>
            <a:spLocks noGrp="1"/>
          </p:cNvSpPr>
          <p:nvPr>
            <p:ph type="sldNum" sz="quarter" idx="10"/>
          </p:nvPr>
        </p:nvSpPr>
        <p:spPr/>
        <p:txBody>
          <a:bodyPr/>
          <a:lstStyle/>
          <a:p>
            <a:fld id="{F98608EC-769F-489C-BD92-9F738190D077}" type="slidenum">
              <a:rPr lang="en-US" smtClean="0"/>
              <a:t>29</a:t>
            </a:fld>
            <a:endParaRPr lang="en-US"/>
          </a:p>
        </p:txBody>
      </p:sp>
    </p:spTree>
    <p:extLst>
      <p:ext uri="{BB962C8B-B14F-4D97-AF65-F5344CB8AC3E}">
        <p14:creationId xmlns:p14="http://schemas.microsoft.com/office/powerpoint/2010/main" val="27745054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ea typeface="Calibri" panose="020F0502020204030204" pitchFamily="34" charset="0"/>
                <a:cs typeface="Times New Roman" panose="02020603050405020304" pitchFamily="18" charset="0"/>
              </a:rPr>
              <a:t>Democratisation</a:t>
            </a:r>
            <a:r>
              <a:rPr lang="en-US" dirty="0" smtClean="0">
                <a:ea typeface="Calibri" panose="020F0502020204030204" pitchFamily="34" charset="0"/>
                <a:cs typeface="Times New Roman" panose="02020603050405020304" pitchFamily="18" charset="0"/>
              </a:rPr>
              <a:t>: the action of making something accessible to everyone.</a:t>
            </a:r>
            <a:endParaRPr lang="en-US" dirty="0"/>
          </a:p>
        </p:txBody>
      </p:sp>
      <p:sp>
        <p:nvSpPr>
          <p:cNvPr id="4" name="Slide Number Placeholder 3"/>
          <p:cNvSpPr>
            <a:spLocks noGrp="1"/>
          </p:cNvSpPr>
          <p:nvPr>
            <p:ph type="sldNum" sz="quarter" idx="10"/>
          </p:nvPr>
        </p:nvSpPr>
        <p:spPr/>
        <p:txBody>
          <a:bodyPr/>
          <a:lstStyle/>
          <a:p>
            <a:fld id="{F98608EC-769F-489C-BD92-9F738190D077}" type="slidenum">
              <a:rPr lang="en-US" smtClean="0"/>
              <a:t>42</a:t>
            </a:fld>
            <a:endParaRPr lang="en-US"/>
          </a:p>
        </p:txBody>
      </p:sp>
    </p:spTree>
    <p:extLst>
      <p:ext uri="{BB962C8B-B14F-4D97-AF65-F5344CB8AC3E}">
        <p14:creationId xmlns:p14="http://schemas.microsoft.com/office/powerpoint/2010/main" val="12300231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3/3/2020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1333229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t>3/3/2020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3435672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t>3/3/2020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33927849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t>3/3/2020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922294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pPr/>
              <a:t>3/3/2020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573165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pPr/>
              <a:t>3/3/2020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4349861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3/3/2020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5659428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3/3/2020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4104928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3/3/2020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444452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t>3/3/2020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8128897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smtClean="0"/>
              <a:t>3/3/2020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2632973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smtClean="0"/>
              <a:t>3/3/2020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1082863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smtClean="0"/>
              <a:t>3/3/2020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2861499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smtClean="0"/>
              <a:t>3/3/2020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7269565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t>3/3/2020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0369157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t>3/3/2020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494290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48A87A34-81AB-432B-8DAE-1953F412C126}" type="datetimeFigureOut">
              <a:rPr lang="en-US" smtClean="0"/>
              <a:pPr/>
              <a:t>3/3/2020</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963291872"/>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 id="2147483700" r:id="rId13"/>
    <p:sldLayoutId id="2147483701" r:id="rId14"/>
    <p:sldLayoutId id="2147483702" r:id="rId15"/>
    <p:sldLayoutId id="2147483703"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www.britannica.com/topic/library"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libguides.ala.org/library-definition"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hyperlink" Target="http://www.duhaime.org/LegalDictionary/P/Privacy.aspx" TargetMode="External"/><Relationship Id="rId2" Type="http://schemas.openxmlformats.org/officeDocument/2006/relationships/hyperlink" Target="http://www.businessdictionary.com/definition/privacy.html"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hyperlink" Target="https://eur-lex.europa.eu/legal-content/EN/TXT/?uri=celex:32016R0679" TargetMode="External"/><Relationship Id="rId2" Type="http://schemas.openxmlformats.org/officeDocument/2006/relationships/hyperlink" Target="https://searchdatacenter.techtarget.com/definition/IT" TargetMode="External"/><Relationship Id="rId1" Type="http://schemas.openxmlformats.org/officeDocument/2006/relationships/slideLayout" Target="../slideLayouts/slideLayout2.xml"/><Relationship Id="rId4" Type="http://schemas.openxmlformats.org/officeDocument/2006/relationships/hyperlink" Target="https://en.wikipedia.org/wiki/Health_Insurance_Portability_and_Accountability_Act" TargetMode="Externa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b="1" dirty="0" smtClean="0"/>
              <a:t>Information</a:t>
            </a:r>
            <a:r>
              <a:rPr lang="en-US" b="1" dirty="0"/>
              <a:t>, Library &amp; </a:t>
            </a:r>
            <a:r>
              <a:rPr lang="en-US" b="1" dirty="0" smtClean="0"/>
              <a:t>Society</a:t>
            </a:r>
            <a:br>
              <a:rPr lang="en-US" b="1" dirty="0" smtClean="0"/>
            </a:br>
            <a:r>
              <a:rPr lang="en-US" b="1" dirty="0" smtClean="0"/>
              <a:t>LISC-01106</a:t>
            </a:r>
            <a:br>
              <a:rPr lang="en-US" b="1" dirty="0" smtClean="0"/>
            </a:br>
            <a:r>
              <a:rPr lang="en-US" b="1" dirty="0" smtClean="0"/>
              <a:t>(Foundation 1)</a:t>
            </a:r>
            <a:endParaRPr lang="en-US" dirty="0"/>
          </a:p>
        </p:txBody>
      </p:sp>
      <p:sp>
        <p:nvSpPr>
          <p:cNvPr id="3" name="Subtitle 2"/>
          <p:cNvSpPr>
            <a:spLocks noGrp="1"/>
          </p:cNvSpPr>
          <p:nvPr>
            <p:ph type="subTitle" idx="1"/>
          </p:nvPr>
        </p:nvSpPr>
        <p:spPr/>
        <p:txBody>
          <a:bodyPr>
            <a:normAutofit/>
          </a:bodyPr>
          <a:lstStyle/>
          <a:p>
            <a:r>
              <a:rPr lang="en-US" sz="2800" b="1" dirty="0">
                <a:solidFill>
                  <a:schemeClr val="tx1"/>
                </a:solidFill>
              </a:rPr>
              <a:t>BS-LIS</a:t>
            </a:r>
            <a:endParaRPr lang="en-US" sz="2800" dirty="0">
              <a:solidFill>
                <a:schemeClr val="tx1"/>
              </a:solidFill>
            </a:endParaRPr>
          </a:p>
          <a:p>
            <a:r>
              <a:rPr lang="en-US" sz="2800" b="1" dirty="0">
                <a:solidFill>
                  <a:schemeClr val="tx1"/>
                </a:solidFill>
              </a:rPr>
              <a:t>1</a:t>
            </a:r>
            <a:r>
              <a:rPr lang="en-US" sz="2800" b="1" baseline="30000" dirty="0">
                <a:solidFill>
                  <a:schemeClr val="tx1"/>
                </a:solidFill>
              </a:rPr>
              <a:t>st</a:t>
            </a:r>
            <a:r>
              <a:rPr lang="en-US" sz="2800" b="1" dirty="0">
                <a:solidFill>
                  <a:schemeClr val="tx1"/>
                </a:solidFill>
              </a:rPr>
              <a:t> Semester</a:t>
            </a:r>
            <a:endParaRPr lang="en-US" sz="2800" dirty="0">
              <a:solidFill>
                <a:schemeClr val="tx1"/>
              </a:solidFill>
            </a:endParaRPr>
          </a:p>
        </p:txBody>
      </p:sp>
    </p:spTree>
    <p:extLst>
      <p:ext uri="{BB962C8B-B14F-4D97-AF65-F5344CB8AC3E}">
        <p14:creationId xmlns:p14="http://schemas.microsoft.com/office/powerpoint/2010/main" val="148494201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800225" y="957264"/>
            <a:ext cx="8129587" cy="5329236"/>
          </a:xfrm>
        </p:spPr>
      </p:pic>
    </p:spTree>
    <p:extLst>
      <p:ext uri="{BB962C8B-B14F-4D97-AF65-F5344CB8AC3E}">
        <p14:creationId xmlns:p14="http://schemas.microsoft.com/office/powerpoint/2010/main" val="344990995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cap="none" dirty="0" smtClean="0"/>
              <a:t>Society</a:t>
            </a:r>
            <a:endParaRPr lang="en-US" sz="4000" b="1" cap="none" dirty="0"/>
          </a:p>
        </p:txBody>
      </p:sp>
      <p:sp>
        <p:nvSpPr>
          <p:cNvPr id="3" name="Content Placeholder 2"/>
          <p:cNvSpPr>
            <a:spLocks noGrp="1"/>
          </p:cNvSpPr>
          <p:nvPr>
            <p:ph idx="1"/>
          </p:nvPr>
        </p:nvSpPr>
        <p:spPr/>
        <p:txBody>
          <a:bodyPr>
            <a:normAutofit/>
          </a:bodyPr>
          <a:lstStyle/>
          <a:p>
            <a:r>
              <a:rPr lang="en-US" sz="2400" cap="none" dirty="0" smtClean="0"/>
              <a:t>A community, nation, or broad grouping of people having common traditions, institutions, and collective activities and interests.</a:t>
            </a:r>
          </a:p>
          <a:p>
            <a:r>
              <a:rPr lang="en-US" sz="2400" cap="none" dirty="0" smtClean="0"/>
              <a:t>The </a:t>
            </a:r>
            <a:r>
              <a:rPr lang="en-US" sz="2400" cap="none" dirty="0"/>
              <a:t>people of a particular country, area, time, etc., thought of especially as an organized </a:t>
            </a:r>
            <a:r>
              <a:rPr lang="en-US" sz="2400" cap="none" dirty="0" smtClean="0"/>
              <a:t>community.</a:t>
            </a:r>
          </a:p>
          <a:p>
            <a:endParaRPr lang="en-US" sz="2400" cap="none" dirty="0" smtClean="0"/>
          </a:p>
        </p:txBody>
      </p:sp>
    </p:spTree>
    <p:extLst>
      <p:ext uri="{BB962C8B-B14F-4D97-AF65-F5344CB8AC3E}">
        <p14:creationId xmlns:p14="http://schemas.microsoft.com/office/powerpoint/2010/main" val="37493124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908720"/>
            <a:ext cx="8229600" cy="936104"/>
          </a:xfrm>
        </p:spPr>
        <p:txBody>
          <a:bodyPr>
            <a:noAutofit/>
          </a:bodyPr>
          <a:lstStyle/>
          <a:p>
            <a:pPr marL="109728" lvl="0">
              <a:lnSpc>
                <a:spcPct val="120000"/>
              </a:lnSpc>
              <a:spcBef>
                <a:spcPts val="1000"/>
              </a:spcBef>
            </a:pPr>
            <a:r>
              <a:rPr lang="en-US" sz="2000" b="1" dirty="0">
                <a:solidFill>
                  <a:prstClr val="black"/>
                </a:solidFill>
                <a:ea typeface="+mn-ea"/>
                <a:cs typeface="+mn-cs"/>
              </a:rPr>
              <a:t>Key Differences Between Data and </a:t>
            </a:r>
            <a:r>
              <a:rPr lang="en-US" sz="2000" b="1" dirty="0" smtClean="0">
                <a:solidFill>
                  <a:prstClr val="black"/>
                </a:solidFill>
                <a:ea typeface="+mn-ea"/>
                <a:cs typeface="+mn-cs"/>
              </a:rPr>
              <a:t>Information</a:t>
            </a:r>
            <a:endParaRPr lang="en-GB" sz="3200" b="1" dirty="0">
              <a:latin typeface="+mn-lt"/>
            </a:endParaRPr>
          </a:p>
        </p:txBody>
      </p:sp>
      <p:sp>
        <p:nvSpPr>
          <p:cNvPr id="3" name="Content Placeholder 2"/>
          <p:cNvSpPr>
            <a:spLocks noGrp="1"/>
          </p:cNvSpPr>
          <p:nvPr>
            <p:ph idx="1"/>
          </p:nvPr>
        </p:nvSpPr>
        <p:spPr>
          <a:xfrm>
            <a:off x="1981200" y="2071265"/>
            <a:ext cx="8229600" cy="4517794"/>
          </a:xfrm>
          <a:prstGeom prst="rect">
            <a:avLst/>
          </a:prstGeom>
        </p:spPr>
        <p:txBody>
          <a:bodyPr/>
          <a:lstStyle/>
          <a:p>
            <a:pPr marL="109728" indent="0">
              <a:buNone/>
            </a:pPr>
            <a:r>
              <a:rPr lang="en-US" sz="2400" cap="none" dirty="0" smtClean="0"/>
              <a:t>The points given below are substantial, so far as the difference between data and information is concerned:</a:t>
            </a:r>
          </a:p>
          <a:p>
            <a:pPr marL="109728" indent="0">
              <a:buNone/>
            </a:pPr>
            <a:endParaRPr lang="en-US" sz="2400" cap="none" dirty="0" smtClean="0"/>
          </a:p>
          <a:p>
            <a:pPr marL="452628" indent="-342900"/>
            <a:r>
              <a:rPr lang="en-US" sz="2400" cap="none" dirty="0" smtClean="0"/>
              <a:t>Raw facts gathered about a condition, event, idea, entity or anything else which is bare and random, is called data. Information refers to facts concerning a particular event or subject, which are refined by processing.</a:t>
            </a:r>
          </a:p>
          <a:p>
            <a:pPr marL="452628" indent="-342900"/>
            <a:r>
              <a:rPr lang="en-US" sz="2400" cap="none" dirty="0" smtClean="0"/>
              <a:t>Data are simple text and numbers, while information is processed and interpreted data.</a:t>
            </a:r>
            <a:endParaRPr lang="en-US" sz="2400" cap="none" dirty="0"/>
          </a:p>
        </p:txBody>
      </p:sp>
    </p:spTree>
    <p:extLst>
      <p:ext uri="{BB962C8B-B14F-4D97-AF65-F5344CB8AC3E}">
        <p14:creationId xmlns:p14="http://schemas.microsoft.com/office/powerpoint/2010/main" val="214356616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3774" y="322729"/>
            <a:ext cx="10363826" cy="5943599"/>
          </a:xfrm>
        </p:spPr>
        <p:txBody>
          <a:bodyPr>
            <a:normAutofit/>
          </a:bodyPr>
          <a:lstStyle/>
          <a:p>
            <a:r>
              <a:rPr lang="en-US" sz="2200" cap="none" dirty="0" smtClean="0"/>
              <a:t>Data is in an unorganized form, i.e. </a:t>
            </a:r>
            <a:r>
              <a:rPr lang="en-US" sz="2200" cap="none" dirty="0"/>
              <a:t>i</a:t>
            </a:r>
            <a:r>
              <a:rPr lang="en-US" sz="2200" cap="none" dirty="0" smtClean="0"/>
              <a:t>t is randomly collected facts and figures which are processed to draw conclusions. On the other hand, when the data is </a:t>
            </a:r>
            <a:r>
              <a:rPr lang="en-US" sz="2200" cap="none" dirty="0" err="1" smtClean="0"/>
              <a:t>organised</a:t>
            </a:r>
            <a:r>
              <a:rPr lang="en-US" sz="2200" cap="none" dirty="0" smtClean="0"/>
              <a:t>, it becomes information, which presents data in a better way and gives meaning to it.</a:t>
            </a:r>
          </a:p>
          <a:p>
            <a:endParaRPr lang="en-US" sz="2200" cap="none" dirty="0" smtClean="0"/>
          </a:p>
          <a:p>
            <a:r>
              <a:rPr lang="en-US" sz="2200" cap="none" dirty="0" smtClean="0"/>
              <a:t>Data is based on observations and records, which are stored in computers or simply remembered by a person. As against this, information is considered more reliable than data, as a proper analysis is conducted to convert data into information by the researcher or investigator.</a:t>
            </a:r>
          </a:p>
          <a:p>
            <a:endParaRPr lang="en-US" sz="2200" cap="none" dirty="0" smtClean="0"/>
          </a:p>
          <a:p>
            <a:r>
              <a:rPr lang="en-US" sz="2200" cap="none" dirty="0" smtClean="0"/>
              <a:t>The data collected by the researcher, may or may not be useful to him, as when the data is gathered, it is not known what they are about or what they represent? Conversely, information is valuable and useful to the researcher because it is presented in the given context and so readily available to the researcher for use.</a:t>
            </a:r>
          </a:p>
        </p:txBody>
      </p:sp>
    </p:spTree>
    <p:extLst>
      <p:ext uri="{BB962C8B-B14F-4D97-AF65-F5344CB8AC3E}">
        <p14:creationId xmlns:p14="http://schemas.microsoft.com/office/powerpoint/2010/main" val="277847359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3774" y="1264025"/>
            <a:ext cx="10363826" cy="4249270"/>
          </a:xfrm>
        </p:spPr>
        <p:txBody>
          <a:bodyPr/>
          <a:lstStyle/>
          <a:p>
            <a:pPr lvl="0">
              <a:buClr>
                <a:prstClr val="black"/>
              </a:buClr>
            </a:pPr>
            <a:r>
              <a:rPr lang="en-US" cap="none" dirty="0"/>
              <a:t>Data is not always specific to the need of the researcher, but information is always specific to his requirements and expectations, because all the irrelevant facts and figures are eliminated, during the transformation of data into information</a:t>
            </a:r>
            <a:r>
              <a:rPr lang="en-US" cap="none" dirty="0" smtClean="0"/>
              <a:t>.</a:t>
            </a:r>
          </a:p>
          <a:p>
            <a:pPr marL="0" lvl="0" indent="0">
              <a:buClr>
                <a:prstClr val="black"/>
              </a:buClr>
              <a:buNone/>
            </a:pPr>
            <a:endParaRPr lang="en-US" cap="none" dirty="0"/>
          </a:p>
          <a:p>
            <a:pPr lvl="0">
              <a:buClr>
                <a:prstClr val="black"/>
              </a:buClr>
            </a:pPr>
            <a:r>
              <a:rPr lang="en-US" cap="none" dirty="0"/>
              <a:t>When it comes to dependency, data does not depend on information. However, information cannot exist without data.</a:t>
            </a:r>
          </a:p>
          <a:p>
            <a:endParaRPr lang="en-US" dirty="0"/>
          </a:p>
        </p:txBody>
      </p:sp>
    </p:spTree>
    <p:extLst>
      <p:ext uri="{BB962C8B-B14F-4D97-AF65-F5344CB8AC3E}">
        <p14:creationId xmlns:p14="http://schemas.microsoft.com/office/powerpoint/2010/main" val="18066592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3774" y="500063"/>
            <a:ext cx="10363826" cy="5714999"/>
          </a:xfrm>
        </p:spPr>
        <p:txBody>
          <a:bodyPr>
            <a:normAutofit/>
          </a:bodyPr>
          <a:lstStyle/>
          <a:p>
            <a:pPr marL="0" indent="0" algn="ctr">
              <a:buNone/>
            </a:pPr>
            <a:r>
              <a:rPr lang="en-US" b="1" dirty="0"/>
              <a:t>Conclusion</a:t>
            </a:r>
          </a:p>
          <a:p>
            <a:r>
              <a:rPr lang="en-US" sz="2400" cap="none" dirty="0" smtClean="0"/>
              <a:t>In simple terms, data is </a:t>
            </a:r>
            <a:r>
              <a:rPr lang="en-US" sz="2400" cap="none" dirty="0" err="1" smtClean="0"/>
              <a:t>unorganised</a:t>
            </a:r>
            <a:r>
              <a:rPr lang="en-US" sz="2400" cap="none" dirty="0" smtClean="0"/>
              <a:t> information and information is processed data. These two terms are so closely intertwined that it is quite common for people to juxtapose them. In the technical glossary, data means input, used to generate output, i.e. information.</a:t>
            </a:r>
          </a:p>
          <a:p>
            <a:endParaRPr lang="en-US" dirty="0"/>
          </a:p>
          <a:p>
            <a:r>
              <a:rPr lang="en-US" sz="2400" cap="none" dirty="0" smtClean="0"/>
              <a:t>Data are those facts and descriptions from which information can be extracted. Data alone has no certain meaning, i.e. until and unless the data is explained and interpreted, it is just a collection of numbers, words and symbols. </a:t>
            </a:r>
            <a:endParaRPr lang="en-US" sz="2400" cap="none" dirty="0"/>
          </a:p>
        </p:txBody>
      </p:sp>
    </p:spTree>
    <p:extLst>
      <p:ext uri="{BB962C8B-B14F-4D97-AF65-F5344CB8AC3E}">
        <p14:creationId xmlns:p14="http://schemas.microsoft.com/office/powerpoint/2010/main" val="5126865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cap="none" dirty="0" smtClean="0"/>
              <a:t>Key Differences Between Information And Knowledge</a:t>
            </a:r>
            <a:endParaRPr lang="en-US" sz="3200" b="1" cap="none" dirty="0"/>
          </a:p>
        </p:txBody>
      </p:sp>
      <p:sp>
        <p:nvSpPr>
          <p:cNvPr id="3" name="Content Placeholder 2"/>
          <p:cNvSpPr>
            <a:spLocks noGrp="1"/>
          </p:cNvSpPr>
          <p:nvPr>
            <p:ph idx="1"/>
          </p:nvPr>
        </p:nvSpPr>
        <p:spPr/>
        <p:txBody>
          <a:bodyPr>
            <a:normAutofit/>
          </a:bodyPr>
          <a:lstStyle/>
          <a:p>
            <a:r>
              <a:rPr lang="en-US" sz="2400" cap="none" dirty="0" smtClean="0"/>
              <a:t>Information denotes the </a:t>
            </a:r>
            <a:r>
              <a:rPr lang="en-US" sz="2400" cap="none" dirty="0" err="1" smtClean="0"/>
              <a:t>organised</a:t>
            </a:r>
            <a:r>
              <a:rPr lang="en-US" sz="2400" cap="none" dirty="0" smtClean="0"/>
              <a:t> data about someone or something obtained from various sources such as newspaper, internet, television, discussions, etc. Knowledge refers to the awareness or understanding on the subject acquired from education or experience of a person.</a:t>
            </a:r>
          </a:p>
          <a:p>
            <a:r>
              <a:rPr lang="en-US" sz="2400" cap="none" dirty="0" smtClean="0"/>
              <a:t>Information is nothing but the refined form of data, which is helpful to understand the meaning. On the other hand, knowledge is the relevant and objective information that helps in drawing conclusions.</a:t>
            </a:r>
          </a:p>
          <a:p>
            <a:endParaRPr lang="en-US" dirty="0"/>
          </a:p>
        </p:txBody>
      </p:sp>
    </p:spTree>
    <p:extLst>
      <p:ext uri="{BB962C8B-B14F-4D97-AF65-F5344CB8AC3E}">
        <p14:creationId xmlns:p14="http://schemas.microsoft.com/office/powerpoint/2010/main" val="37737371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r>
              <a:rPr lang="en-US" sz="2400" cap="none" dirty="0" smtClean="0"/>
              <a:t>Data compiled in the meaningful context provides information. Conversely, when information is combined with experience and intuition, it results in knowledge.</a:t>
            </a:r>
          </a:p>
          <a:p>
            <a:r>
              <a:rPr lang="en-US" sz="2400" cap="none" dirty="0" smtClean="0"/>
              <a:t>Processing improves the representation, thus ensures easy interpretation of the information. As against this, processing results in increased consciousness, thus enhances subject knowledge.</a:t>
            </a:r>
          </a:p>
          <a:p>
            <a:r>
              <a:rPr lang="en-US" sz="2400" cap="none" dirty="0" smtClean="0"/>
              <a:t>Information brings on comprehension of the facts and figures. Unlike, knowledge which leads to the understanding of the subject.</a:t>
            </a:r>
            <a:endParaRPr lang="en-US" sz="2400" cap="none" dirty="0"/>
          </a:p>
        </p:txBody>
      </p:sp>
    </p:spTree>
    <p:extLst>
      <p:ext uri="{BB962C8B-B14F-4D97-AF65-F5344CB8AC3E}">
        <p14:creationId xmlns:p14="http://schemas.microsoft.com/office/powerpoint/2010/main" val="17390304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3774" y="600076"/>
            <a:ext cx="10363826" cy="5757862"/>
          </a:xfrm>
        </p:spPr>
        <p:txBody>
          <a:bodyPr>
            <a:noAutofit/>
          </a:bodyPr>
          <a:lstStyle/>
          <a:p>
            <a:r>
              <a:rPr lang="en-US" sz="2400" cap="none" dirty="0" smtClean="0"/>
              <a:t>The transfer of information is easy through different means, i.e. verbal or non-verbal signals. Conversely, the transfer of knowledge is a bit difficult, because it requires learning on the part of the receiver.</a:t>
            </a:r>
          </a:p>
          <a:p>
            <a:r>
              <a:rPr lang="en-US" sz="2400" cap="none" dirty="0" smtClean="0"/>
              <a:t>Information can be reproduced in low cost. However, exactly similar reproduction of knowledge is not possible because it is based on experiential or individual values, perceptions, etc.</a:t>
            </a:r>
          </a:p>
          <a:p>
            <a:r>
              <a:rPr lang="en-US" sz="2400" cap="none" dirty="0" smtClean="0"/>
              <a:t>Information alone is not sufficient to make </a:t>
            </a:r>
            <a:r>
              <a:rPr lang="en-US" sz="2400" cap="none" dirty="0" err="1" smtClean="0"/>
              <a:t>generalisation</a:t>
            </a:r>
            <a:r>
              <a:rPr lang="en-US" sz="2400" cap="none" dirty="0" smtClean="0"/>
              <a:t> or predictions about someone or something. On the contrary, knowledge has the ability to predict or make inferences.</a:t>
            </a:r>
          </a:p>
          <a:p>
            <a:r>
              <a:rPr lang="en-US" sz="2400" cap="none" dirty="0" smtClean="0"/>
              <a:t>Every information is not necessarily a knowledge, but all knowledge is an information.</a:t>
            </a:r>
            <a:endParaRPr lang="en-US" sz="2400" cap="none" dirty="0"/>
          </a:p>
        </p:txBody>
      </p:sp>
    </p:spTree>
    <p:extLst>
      <p:ext uri="{BB962C8B-B14F-4D97-AF65-F5344CB8AC3E}">
        <p14:creationId xmlns:p14="http://schemas.microsoft.com/office/powerpoint/2010/main" val="41135883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3774" y="557213"/>
            <a:ext cx="10363826" cy="5886449"/>
          </a:xfrm>
        </p:spPr>
        <p:txBody>
          <a:bodyPr>
            <a:normAutofit/>
          </a:bodyPr>
          <a:lstStyle/>
          <a:p>
            <a:pPr marL="0" indent="0" algn="ctr">
              <a:buNone/>
            </a:pPr>
            <a:r>
              <a:rPr lang="en-US" b="1" dirty="0"/>
              <a:t>Conclusion</a:t>
            </a:r>
          </a:p>
          <a:p>
            <a:r>
              <a:rPr lang="en-US" sz="2400" cap="none" dirty="0" smtClean="0"/>
              <a:t>To sum up, we can say that, information are the building blocks, but knowledge is the building. Processing of data results in information, which when further manipulated or processed becomes knowledge.</a:t>
            </a:r>
          </a:p>
          <a:p>
            <a:endParaRPr lang="en-US" sz="2400" cap="none" dirty="0" smtClean="0"/>
          </a:p>
          <a:p>
            <a:r>
              <a:rPr lang="en-US" sz="2400" cap="none" dirty="0" smtClean="0"/>
              <a:t>Suppose a person possess plethora of information about a particular subject, but this does not mean that he/she can make a judgement or draw inferences on the basis of the available information because to make a sound judgement, one should have ample experience and familiarity with the subject, which is possible through knowledge.</a:t>
            </a:r>
            <a:endParaRPr lang="en-US" sz="2400" cap="none" dirty="0"/>
          </a:p>
        </p:txBody>
      </p:sp>
    </p:spTree>
    <p:extLst>
      <p:ext uri="{BB962C8B-B14F-4D97-AF65-F5344CB8AC3E}">
        <p14:creationId xmlns:p14="http://schemas.microsoft.com/office/powerpoint/2010/main" val="35477265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t>Library</a:t>
            </a:r>
            <a:endParaRPr lang="en-US" sz="4000" b="1" dirty="0"/>
          </a:p>
        </p:txBody>
      </p:sp>
      <p:sp>
        <p:nvSpPr>
          <p:cNvPr id="3" name="Content Placeholder 2"/>
          <p:cNvSpPr>
            <a:spLocks noGrp="1"/>
          </p:cNvSpPr>
          <p:nvPr>
            <p:ph idx="1"/>
          </p:nvPr>
        </p:nvSpPr>
        <p:spPr>
          <a:xfrm>
            <a:off x="913774" y="1949824"/>
            <a:ext cx="10363826" cy="3841375"/>
          </a:xfrm>
        </p:spPr>
        <p:txBody>
          <a:bodyPr>
            <a:normAutofit lnSpcReduction="10000"/>
          </a:bodyPr>
          <a:lstStyle/>
          <a:p>
            <a:r>
              <a:rPr lang="en-US" sz="2400" b="1" cap="none" dirty="0" smtClean="0"/>
              <a:t>Library</a:t>
            </a:r>
            <a:r>
              <a:rPr lang="en-US" sz="2400" cap="none" dirty="0" smtClean="0"/>
              <a:t>, traditionally, collection of books used for reading or study, or the building or room in which such a collection is kept. The word derives from the Latin </a:t>
            </a:r>
            <a:r>
              <a:rPr lang="en-US" sz="2400" i="1" cap="none" dirty="0" smtClean="0"/>
              <a:t>liber,</a:t>
            </a:r>
            <a:r>
              <a:rPr lang="en-US" sz="2400" cap="none" dirty="0" smtClean="0"/>
              <a:t> “book,” whereas a Latinized Greek word, </a:t>
            </a:r>
            <a:r>
              <a:rPr lang="en-US" sz="2400" i="1" cap="none" dirty="0" smtClean="0"/>
              <a:t>bibliotheca, </a:t>
            </a:r>
            <a:r>
              <a:rPr lang="en-US" sz="2400" cap="none" dirty="0" smtClean="0"/>
              <a:t>is the origin of the word for library in German, Russian and Romance languages* </a:t>
            </a:r>
            <a:r>
              <a:rPr lang="en-US" dirty="0" smtClean="0"/>
              <a:t>(</a:t>
            </a:r>
            <a:r>
              <a:rPr lang="en-US" dirty="0" smtClean="0">
                <a:hlinkClick r:id="rId2"/>
              </a:rPr>
              <a:t>https</a:t>
            </a:r>
            <a:r>
              <a:rPr lang="en-US" dirty="0">
                <a:hlinkClick r:id="rId2"/>
              </a:rPr>
              <a:t>://</a:t>
            </a:r>
            <a:r>
              <a:rPr lang="en-US" dirty="0" smtClean="0">
                <a:hlinkClick r:id="rId2"/>
              </a:rPr>
              <a:t>www.britannica.com/topic/library</a:t>
            </a:r>
            <a:r>
              <a:rPr lang="en-US" dirty="0" smtClean="0"/>
              <a:t>).</a:t>
            </a:r>
          </a:p>
          <a:p>
            <a:pPr>
              <a:buClr>
                <a:prstClr val="black"/>
              </a:buClr>
            </a:pPr>
            <a:r>
              <a:rPr lang="en-US" sz="2400" cap="none" dirty="0">
                <a:solidFill>
                  <a:prstClr val="black"/>
                </a:solidFill>
              </a:rPr>
              <a:t>In Muslim world the word </a:t>
            </a:r>
            <a:r>
              <a:rPr lang="en-US" sz="2400" cap="none" dirty="0" err="1">
                <a:solidFill>
                  <a:prstClr val="black"/>
                </a:solidFill>
              </a:rPr>
              <a:t>Maktaba</a:t>
            </a:r>
            <a:r>
              <a:rPr lang="en-US" sz="2400" cap="none" dirty="0">
                <a:solidFill>
                  <a:prstClr val="black"/>
                </a:solidFill>
              </a:rPr>
              <a:t> is used for library, which is derived from </a:t>
            </a:r>
            <a:r>
              <a:rPr lang="en-US" sz="2400" cap="none" dirty="0" err="1">
                <a:solidFill>
                  <a:prstClr val="black"/>
                </a:solidFill>
              </a:rPr>
              <a:t>kitab</a:t>
            </a:r>
            <a:r>
              <a:rPr lang="en-US" sz="2400" cap="none" dirty="0">
                <a:solidFill>
                  <a:prstClr val="black"/>
                </a:solidFill>
              </a:rPr>
              <a:t> or </a:t>
            </a:r>
            <a:r>
              <a:rPr lang="en-US" sz="2400" cap="none" dirty="0" err="1">
                <a:solidFill>
                  <a:prstClr val="black"/>
                </a:solidFill>
              </a:rPr>
              <a:t>kutab</a:t>
            </a:r>
            <a:r>
              <a:rPr lang="en-US" sz="2400" cap="none" dirty="0">
                <a:solidFill>
                  <a:prstClr val="black"/>
                </a:solidFill>
              </a:rPr>
              <a:t>. In </a:t>
            </a:r>
            <a:r>
              <a:rPr lang="en-US" sz="2400" cap="none" dirty="0" err="1">
                <a:solidFill>
                  <a:prstClr val="black"/>
                </a:solidFill>
              </a:rPr>
              <a:t>urdu</a:t>
            </a:r>
            <a:r>
              <a:rPr lang="en-US" sz="2400" cap="none" dirty="0">
                <a:solidFill>
                  <a:prstClr val="black"/>
                </a:solidFill>
              </a:rPr>
              <a:t> the word </a:t>
            </a:r>
            <a:r>
              <a:rPr lang="en-US" sz="2400" cap="none" dirty="0" err="1">
                <a:solidFill>
                  <a:prstClr val="black"/>
                </a:solidFill>
              </a:rPr>
              <a:t>Kutabkhana</a:t>
            </a:r>
            <a:r>
              <a:rPr lang="en-US" sz="2400" cap="none" dirty="0">
                <a:solidFill>
                  <a:prstClr val="black"/>
                </a:solidFill>
              </a:rPr>
              <a:t> is used for Library.</a:t>
            </a:r>
          </a:p>
          <a:p>
            <a:pPr marL="0" indent="0">
              <a:buNone/>
            </a:pPr>
            <a:endParaRPr lang="en-US" dirty="0" smtClean="0"/>
          </a:p>
          <a:p>
            <a:pPr marL="0" indent="0">
              <a:buNone/>
            </a:pPr>
            <a:r>
              <a:rPr lang="en-US" dirty="0" smtClean="0"/>
              <a:t>*</a:t>
            </a:r>
            <a:r>
              <a:rPr lang="en-US" cap="none" dirty="0" smtClean="0"/>
              <a:t>Those languages which are descended from</a:t>
            </a:r>
            <a:r>
              <a:rPr lang="en-US" dirty="0" smtClean="0"/>
              <a:t> L</a:t>
            </a:r>
            <a:r>
              <a:rPr lang="en-US" cap="none" dirty="0" smtClean="0"/>
              <a:t>atin</a:t>
            </a:r>
            <a:r>
              <a:rPr lang="en-US" dirty="0" smtClean="0"/>
              <a:t>, F</a:t>
            </a:r>
            <a:r>
              <a:rPr lang="en-US" cap="none" dirty="0" smtClean="0"/>
              <a:t>rench</a:t>
            </a:r>
            <a:r>
              <a:rPr lang="en-US" dirty="0" smtClean="0"/>
              <a:t>, I</a:t>
            </a:r>
            <a:r>
              <a:rPr lang="en-US" cap="none" dirty="0" smtClean="0"/>
              <a:t>talian</a:t>
            </a:r>
            <a:r>
              <a:rPr lang="en-US" dirty="0" smtClean="0"/>
              <a:t> </a:t>
            </a:r>
            <a:r>
              <a:rPr lang="en-US" cap="none" dirty="0" smtClean="0"/>
              <a:t>and</a:t>
            </a:r>
            <a:r>
              <a:rPr lang="en-US" dirty="0" smtClean="0"/>
              <a:t> </a:t>
            </a:r>
            <a:r>
              <a:rPr lang="en-US" cap="none" dirty="0" smtClean="0"/>
              <a:t>Spanish are Romance languages.</a:t>
            </a:r>
            <a:endParaRPr lang="en-US" dirty="0"/>
          </a:p>
        </p:txBody>
      </p:sp>
    </p:spTree>
    <p:extLst>
      <p:ext uri="{BB962C8B-B14F-4D97-AF65-F5344CB8AC3E}">
        <p14:creationId xmlns:p14="http://schemas.microsoft.com/office/powerpoint/2010/main" val="170389649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Library and Information Science</a:t>
            </a:r>
            <a:br>
              <a:rPr lang="en-US" b="1" dirty="0" smtClean="0"/>
            </a:br>
            <a:r>
              <a:rPr lang="en-US" b="1" dirty="0" smtClean="0"/>
              <a:t>Introduction</a:t>
            </a:r>
            <a:endParaRPr lang="en-US" b="1" dirty="0"/>
          </a:p>
        </p:txBody>
      </p:sp>
      <p:sp>
        <p:nvSpPr>
          <p:cNvPr id="3" name="Content Placeholder 2"/>
          <p:cNvSpPr>
            <a:spLocks noGrp="1"/>
          </p:cNvSpPr>
          <p:nvPr>
            <p:ph idx="1"/>
          </p:nvPr>
        </p:nvSpPr>
        <p:spPr>
          <a:xfrm>
            <a:off x="913774" y="2371725"/>
            <a:ext cx="10363826" cy="3257550"/>
          </a:xfrm>
        </p:spPr>
        <p:txBody>
          <a:bodyPr>
            <a:normAutofit/>
          </a:bodyPr>
          <a:lstStyle/>
          <a:p>
            <a:r>
              <a:rPr lang="en-US" sz="2400" cap="none" dirty="0"/>
              <a:t>Library education was initially a </a:t>
            </a:r>
            <a:r>
              <a:rPr lang="en-US" sz="2400" cap="none" dirty="0" smtClean="0"/>
              <a:t>technical education </a:t>
            </a:r>
            <a:r>
              <a:rPr lang="en-US" sz="2400" cap="none" dirty="0"/>
              <a:t>that was acquired on the job. </a:t>
            </a:r>
            <a:r>
              <a:rPr lang="en-US" sz="2400" cap="none" dirty="0" smtClean="0"/>
              <a:t>Practical work </a:t>
            </a:r>
            <a:r>
              <a:rPr lang="en-US" sz="2400" cap="none" dirty="0"/>
              <a:t>in a library, based on good education </a:t>
            </a:r>
            <a:r>
              <a:rPr lang="en-US" sz="2400" cap="none" dirty="0" smtClean="0"/>
              <a:t>in schools</a:t>
            </a:r>
            <a:r>
              <a:rPr lang="en-US" sz="2400" cap="none" dirty="0"/>
              <a:t>, was the only way to train librarians.</a:t>
            </a:r>
          </a:p>
          <a:p>
            <a:r>
              <a:rPr lang="en-US" sz="2400" cap="none" dirty="0" smtClean="0"/>
              <a:t>It </a:t>
            </a:r>
            <a:r>
              <a:rPr lang="en-US" sz="2400" cap="none" dirty="0"/>
              <a:t>took quite a long time to introduce </a:t>
            </a:r>
            <a:r>
              <a:rPr lang="en-US" sz="2400" cap="none" dirty="0" smtClean="0"/>
              <a:t>library education </a:t>
            </a:r>
            <a:r>
              <a:rPr lang="en-US" sz="2400" cap="none" dirty="0"/>
              <a:t>as a subject and has been taught </a:t>
            </a:r>
            <a:r>
              <a:rPr lang="en-US" sz="2400" cap="none" dirty="0" smtClean="0"/>
              <a:t>at different </a:t>
            </a:r>
            <a:r>
              <a:rPr lang="en-US" sz="2400" cap="none" dirty="0"/>
              <a:t>level in the universities of the world</a:t>
            </a:r>
          </a:p>
        </p:txBody>
      </p:sp>
    </p:spTree>
    <p:extLst>
      <p:ext uri="{BB962C8B-B14F-4D97-AF65-F5344CB8AC3E}">
        <p14:creationId xmlns:p14="http://schemas.microsoft.com/office/powerpoint/2010/main" val="309759910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000000"/>
                </a:solidFill>
              </a:rPr>
              <a:t>Historical Development</a:t>
            </a:r>
            <a:endParaRPr lang="en-US" b="1" dirty="0"/>
          </a:p>
        </p:txBody>
      </p:sp>
      <p:sp>
        <p:nvSpPr>
          <p:cNvPr id="3" name="Content Placeholder 2"/>
          <p:cNvSpPr>
            <a:spLocks noGrp="1"/>
          </p:cNvSpPr>
          <p:nvPr>
            <p:ph idx="1"/>
          </p:nvPr>
        </p:nvSpPr>
        <p:spPr/>
        <p:txBody>
          <a:bodyPr>
            <a:normAutofit/>
          </a:bodyPr>
          <a:lstStyle/>
          <a:p>
            <a:pPr marL="0" indent="0">
              <a:buNone/>
            </a:pPr>
            <a:r>
              <a:rPr lang="en-US" sz="2800" cap="none" dirty="0" smtClean="0">
                <a:solidFill>
                  <a:srgbClr val="000000"/>
                </a:solidFill>
              </a:rPr>
              <a:t>Library training in :</a:t>
            </a:r>
          </a:p>
          <a:p>
            <a:pPr>
              <a:buFont typeface="Wingdings" panose="05000000000000000000" pitchFamily="2" charset="2"/>
              <a:buChar char="q"/>
            </a:pPr>
            <a:r>
              <a:rPr lang="en-US" sz="2800" cap="none" dirty="0" smtClean="0">
                <a:solidFill>
                  <a:srgbClr val="000000"/>
                </a:solidFill>
              </a:rPr>
              <a:t> </a:t>
            </a:r>
            <a:r>
              <a:rPr lang="en-US" sz="2800" cap="none" dirty="0">
                <a:solidFill>
                  <a:srgbClr val="000000"/>
                </a:solidFill>
              </a:rPr>
              <a:t>A</a:t>
            </a:r>
            <a:r>
              <a:rPr lang="en-US" sz="2800" cap="none" dirty="0" smtClean="0">
                <a:solidFill>
                  <a:srgbClr val="000000"/>
                </a:solidFill>
              </a:rPr>
              <a:t>lexandrian period</a:t>
            </a:r>
          </a:p>
          <a:p>
            <a:pPr>
              <a:buFont typeface="Wingdings" panose="05000000000000000000" pitchFamily="2" charset="2"/>
              <a:buChar char="q"/>
            </a:pPr>
            <a:r>
              <a:rPr lang="en-US" sz="2800" cap="none" dirty="0">
                <a:solidFill>
                  <a:srgbClr val="000000"/>
                </a:solidFill>
              </a:rPr>
              <a:t>M</a:t>
            </a:r>
            <a:r>
              <a:rPr lang="en-US" sz="2800" cap="none" dirty="0" smtClean="0">
                <a:solidFill>
                  <a:srgbClr val="000000"/>
                </a:solidFill>
              </a:rPr>
              <a:t>edieval and early modern period</a:t>
            </a:r>
          </a:p>
          <a:p>
            <a:pPr>
              <a:buFont typeface="Wingdings" panose="05000000000000000000" pitchFamily="2" charset="2"/>
              <a:buChar char="q"/>
            </a:pPr>
            <a:r>
              <a:rPr lang="en-US" sz="2800" cap="none" dirty="0" smtClean="0">
                <a:solidFill>
                  <a:srgbClr val="000000"/>
                </a:solidFill>
              </a:rPr>
              <a:t>The early 19th century</a:t>
            </a:r>
            <a:r>
              <a:rPr lang="en-US" sz="2800" cap="none" dirty="0" smtClean="0"/>
              <a:t> </a:t>
            </a:r>
            <a:br>
              <a:rPr lang="en-US" sz="2800" cap="none" dirty="0" smtClean="0"/>
            </a:br>
            <a:endParaRPr lang="en-US" sz="2800" cap="none" dirty="0"/>
          </a:p>
        </p:txBody>
      </p:sp>
    </p:spTree>
    <p:extLst>
      <p:ext uri="{BB962C8B-B14F-4D97-AF65-F5344CB8AC3E}">
        <p14:creationId xmlns:p14="http://schemas.microsoft.com/office/powerpoint/2010/main" val="398750872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5" y="618517"/>
            <a:ext cx="10364451" cy="1053121"/>
          </a:xfrm>
        </p:spPr>
        <p:txBody>
          <a:bodyPr>
            <a:normAutofit fontScale="90000"/>
          </a:bodyPr>
          <a:lstStyle/>
          <a:p>
            <a:pPr algn="l"/>
            <a:r>
              <a:rPr lang="en-US" sz="3200" b="1" dirty="0" smtClean="0"/>
              <a:t>Library training in </a:t>
            </a:r>
            <a:r>
              <a:rPr lang="en-US" sz="3200" b="1" cap="none" dirty="0">
                <a:solidFill>
                  <a:srgbClr val="000000"/>
                </a:solidFill>
              </a:rPr>
              <a:t> </a:t>
            </a:r>
            <a:r>
              <a:rPr lang="en-US" sz="3200" b="1" cap="none" dirty="0" smtClean="0">
                <a:solidFill>
                  <a:srgbClr val="000000"/>
                </a:solidFill>
              </a:rPr>
              <a:t/>
            </a:r>
            <a:br>
              <a:rPr lang="en-US" sz="3200" b="1" cap="none" dirty="0" smtClean="0">
                <a:solidFill>
                  <a:srgbClr val="000000"/>
                </a:solidFill>
              </a:rPr>
            </a:br>
            <a:r>
              <a:rPr lang="en-US" sz="3200" b="1" cap="none" dirty="0" smtClean="0">
                <a:solidFill>
                  <a:srgbClr val="000000"/>
                </a:solidFill>
              </a:rPr>
              <a:t>ALEXANDRIAN PERIOD</a:t>
            </a:r>
            <a:endParaRPr lang="en-US" sz="3200" b="1" dirty="0"/>
          </a:p>
        </p:txBody>
      </p:sp>
      <p:sp>
        <p:nvSpPr>
          <p:cNvPr id="3" name="Content Placeholder 2"/>
          <p:cNvSpPr>
            <a:spLocks noGrp="1"/>
          </p:cNvSpPr>
          <p:nvPr>
            <p:ph idx="1"/>
          </p:nvPr>
        </p:nvSpPr>
        <p:spPr>
          <a:xfrm>
            <a:off x="913774" y="1671638"/>
            <a:ext cx="10363825" cy="4943475"/>
          </a:xfrm>
        </p:spPr>
        <p:txBody>
          <a:bodyPr>
            <a:normAutofit fontScale="92500" lnSpcReduction="20000"/>
          </a:bodyPr>
          <a:lstStyle/>
          <a:p>
            <a:endParaRPr lang="en-US" sz="2600" cap="none" dirty="0" smtClean="0"/>
          </a:p>
          <a:p>
            <a:r>
              <a:rPr lang="en-US" sz="2600" cap="none" dirty="0" smtClean="0"/>
              <a:t>Compilation of bibliography and the making of library catalogues.</a:t>
            </a:r>
          </a:p>
          <a:p>
            <a:r>
              <a:rPr lang="en-US" sz="2600" cap="none" dirty="0" smtClean="0"/>
              <a:t>The encouragement of scholars to use the library and to draw books out of it.</a:t>
            </a:r>
          </a:p>
          <a:p>
            <a:endParaRPr lang="en-US" b="1" dirty="0" smtClean="0"/>
          </a:p>
          <a:p>
            <a:pPr marL="0" indent="0">
              <a:buNone/>
            </a:pPr>
            <a:r>
              <a:rPr lang="en-US" sz="4100" b="1" cap="none" dirty="0" smtClean="0">
                <a:latin typeface="+mj-lt"/>
              </a:rPr>
              <a:t>LIBRARY TRAINING IN MEDIEVAL AND EARLY MODERN PERIOD</a:t>
            </a:r>
            <a:endParaRPr lang="en-US" sz="2400" cap="none" dirty="0"/>
          </a:p>
          <a:p>
            <a:r>
              <a:rPr lang="en-US" sz="2400" cap="none" dirty="0"/>
              <a:t>Training of librarians</a:t>
            </a:r>
          </a:p>
          <a:p>
            <a:r>
              <a:rPr lang="en-US" sz="2400" cap="none" dirty="0"/>
              <a:t>Cataloguing</a:t>
            </a:r>
          </a:p>
          <a:p>
            <a:r>
              <a:rPr lang="en-US" sz="2400" cap="none" dirty="0"/>
              <a:t>Repairing</a:t>
            </a:r>
          </a:p>
          <a:p>
            <a:r>
              <a:rPr lang="en-US" sz="2400" cap="none" dirty="0"/>
              <a:t>Binding</a:t>
            </a:r>
          </a:p>
          <a:p>
            <a:r>
              <a:rPr lang="en-US" sz="2400" cap="none" dirty="0"/>
              <a:t>Loaning</a:t>
            </a:r>
          </a:p>
        </p:txBody>
      </p:sp>
    </p:spTree>
    <p:extLst>
      <p:ext uri="{BB962C8B-B14F-4D97-AF65-F5344CB8AC3E}">
        <p14:creationId xmlns:p14="http://schemas.microsoft.com/office/powerpoint/2010/main" val="200034375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149" y="332767"/>
            <a:ext cx="10364451" cy="810233"/>
          </a:xfrm>
        </p:spPr>
        <p:txBody>
          <a:bodyPr>
            <a:normAutofit fontScale="90000"/>
          </a:bodyPr>
          <a:lstStyle/>
          <a:p>
            <a:r>
              <a:rPr lang="en-US" b="1" cap="none" dirty="0" smtClean="0">
                <a:solidFill>
                  <a:srgbClr val="000000"/>
                </a:solidFill>
              </a:rPr>
              <a:t>LIBRARY TRAINING IN THE EARLY 19TH CENTURY</a:t>
            </a:r>
            <a:r>
              <a:rPr lang="en-US" b="1" cap="none" dirty="0" smtClean="0"/>
              <a:t> </a:t>
            </a:r>
            <a:endParaRPr lang="en-US" b="1" cap="none" dirty="0"/>
          </a:p>
        </p:txBody>
      </p:sp>
      <p:sp>
        <p:nvSpPr>
          <p:cNvPr id="3" name="Content Placeholder 2"/>
          <p:cNvSpPr>
            <a:spLocks noGrp="1"/>
          </p:cNvSpPr>
          <p:nvPr>
            <p:ph idx="1"/>
          </p:nvPr>
        </p:nvSpPr>
        <p:spPr>
          <a:xfrm>
            <a:off x="913774" y="1428750"/>
            <a:ext cx="10363826" cy="4362449"/>
          </a:xfrm>
        </p:spPr>
        <p:txBody>
          <a:bodyPr>
            <a:normAutofit lnSpcReduction="10000"/>
          </a:bodyPr>
          <a:lstStyle/>
          <a:p>
            <a:pPr>
              <a:buFont typeface="Wingdings" panose="05000000000000000000" pitchFamily="2" charset="2"/>
              <a:buChar char="q"/>
            </a:pPr>
            <a:r>
              <a:rPr lang="en-US" dirty="0" smtClean="0"/>
              <a:t> </a:t>
            </a:r>
            <a:r>
              <a:rPr lang="en-US" sz="2800" cap="none" dirty="0" smtClean="0"/>
              <a:t>Mary </a:t>
            </a:r>
            <a:r>
              <a:rPr lang="en-US" sz="2800" cap="none" dirty="0"/>
              <a:t>P</a:t>
            </a:r>
            <a:r>
              <a:rPr lang="en-US" sz="2800" cap="none" dirty="0" smtClean="0"/>
              <a:t>lummer, director of </a:t>
            </a:r>
            <a:r>
              <a:rPr lang="en-US" sz="2800" cap="none" dirty="0"/>
              <a:t>P</a:t>
            </a:r>
            <a:r>
              <a:rPr lang="en-US" sz="2800" cap="none" dirty="0" smtClean="0"/>
              <a:t>ratt </a:t>
            </a:r>
            <a:r>
              <a:rPr lang="en-US" sz="2800" cap="none" dirty="0"/>
              <a:t>I</a:t>
            </a:r>
            <a:r>
              <a:rPr lang="en-US" sz="2800" cap="none" dirty="0" smtClean="0"/>
              <a:t>nstitute </a:t>
            </a:r>
            <a:r>
              <a:rPr lang="en-US" sz="2800" cap="none" dirty="0"/>
              <a:t>L</a:t>
            </a:r>
            <a:r>
              <a:rPr lang="en-US" sz="2800" cap="none" dirty="0" smtClean="0"/>
              <a:t>ibrary </a:t>
            </a:r>
            <a:r>
              <a:rPr lang="en-US" sz="2800" cap="none" dirty="0"/>
              <a:t>S</a:t>
            </a:r>
            <a:r>
              <a:rPr lang="en-US" sz="2800" cap="none" dirty="0" smtClean="0"/>
              <a:t>chool </a:t>
            </a:r>
            <a:r>
              <a:rPr lang="en-US" sz="2800" cap="none" dirty="0"/>
              <a:t>G</a:t>
            </a:r>
            <a:r>
              <a:rPr lang="en-US" sz="2800" cap="none" dirty="0" smtClean="0"/>
              <a:t>ermany, pointed out the three methods of learning library science in 1901.</a:t>
            </a:r>
          </a:p>
          <a:p>
            <a:pPr marL="0" indent="0">
              <a:buNone/>
            </a:pPr>
            <a:endParaRPr lang="en-US" sz="2800" cap="none" dirty="0" smtClean="0"/>
          </a:p>
          <a:p>
            <a:pPr marL="0" indent="0">
              <a:buNone/>
            </a:pPr>
            <a:r>
              <a:rPr lang="en-US" sz="2800" cap="none" dirty="0" smtClean="0"/>
              <a:t>1. Evolving a system of his own from his inner consciousness.</a:t>
            </a:r>
          </a:p>
          <a:p>
            <a:pPr marL="0" indent="0">
              <a:buNone/>
            </a:pPr>
            <a:r>
              <a:rPr lang="en-US" sz="2800" cap="none" dirty="0" smtClean="0"/>
              <a:t>2. Two or three weeks training and observation to some large city library.</a:t>
            </a:r>
          </a:p>
          <a:p>
            <a:pPr marL="0" indent="0">
              <a:buNone/>
            </a:pPr>
            <a:r>
              <a:rPr lang="en-US" sz="2800" cap="none" dirty="0" smtClean="0"/>
              <a:t>3. Learning of certain parts of the work (e.g. Cataloguing) of library by tuition</a:t>
            </a:r>
            <a:endParaRPr lang="en-US" sz="2800" cap="none" dirty="0"/>
          </a:p>
        </p:txBody>
      </p:sp>
    </p:spTree>
    <p:extLst>
      <p:ext uri="{BB962C8B-B14F-4D97-AF65-F5344CB8AC3E}">
        <p14:creationId xmlns:p14="http://schemas.microsoft.com/office/powerpoint/2010/main" val="29332480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149" y="275617"/>
            <a:ext cx="10364451" cy="695933"/>
          </a:xfrm>
        </p:spPr>
        <p:txBody>
          <a:bodyPr/>
          <a:lstStyle/>
          <a:p>
            <a:r>
              <a:rPr lang="en-US" b="1" dirty="0" smtClean="0"/>
              <a:t>Formal Library education</a:t>
            </a:r>
            <a:endParaRPr lang="en-US" b="1" dirty="0"/>
          </a:p>
        </p:txBody>
      </p:sp>
      <p:sp>
        <p:nvSpPr>
          <p:cNvPr id="3" name="Content Placeholder 2"/>
          <p:cNvSpPr>
            <a:spLocks noGrp="1"/>
          </p:cNvSpPr>
          <p:nvPr>
            <p:ph idx="1"/>
          </p:nvPr>
        </p:nvSpPr>
        <p:spPr>
          <a:xfrm>
            <a:off x="913774" y="971550"/>
            <a:ext cx="10363826" cy="5886449"/>
          </a:xfrm>
        </p:spPr>
        <p:txBody>
          <a:bodyPr>
            <a:normAutofit fontScale="92500" lnSpcReduction="20000"/>
          </a:bodyPr>
          <a:lstStyle/>
          <a:p>
            <a:r>
              <a:rPr lang="en-US" sz="3600" b="1" dirty="0" smtClean="0">
                <a:solidFill>
                  <a:prstClr val="black"/>
                </a:solidFill>
                <a:ea typeface="+mj-ea"/>
                <a:cs typeface="+mj-cs"/>
              </a:rPr>
              <a:t>Background</a:t>
            </a:r>
          </a:p>
          <a:p>
            <a:pPr>
              <a:buFont typeface="Wingdings" panose="05000000000000000000" pitchFamily="2" charset="2"/>
              <a:buChar char="Ø"/>
            </a:pPr>
            <a:r>
              <a:rPr lang="en-US" dirty="0" smtClean="0"/>
              <a:t> </a:t>
            </a:r>
            <a:r>
              <a:rPr lang="en-US" sz="2600" cap="none" dirty="0" smtClean="0"/>
              <a:t>Several attempts were made by Dewey during the mid nineteenth century to start formal library education.</a:t>
            </a:r>
          </a:p>
          <a:p>
            <a:pPr>
              <a:buFont typeface="Wingdings" panose="05000000000000000000" pitchFamily="2" charset="2"/>
              <a:buChar char="Ø"/>
            </a:pPr>
            <a:r>
              <a:rPr lang="en-US" sz="2600" cap="none" dirty="0" smtClean="0"/>
              <a:t> This did not materialize until 1876 when formal steps were taken to establish the ALA and he became the first secretary of ALA. After long struggle of Dewey, the formal library education was started in America in 1887.</a:t>
            </a:r>
          </a:p>
          <a:p>
            <a:pPr marL="0" indent="0">
              <a:buNone/>
            </a:pPr>
            <a:r>
              <a:rPr lang="en-US" sz="3200" b="1" cap="none" dirty="0" smtClean="0"/>
              <a:t>LIBRARY EDUCATION IN USA</a:t>
            </a:r>
          </a:p>
          <a:p>
            <a:pPr marL="0" indent="0">
              <a:buNone/>
            </a:pPr>
            <a:r>
              <a:rPr lang="en-US" sz="2600" cap="none" dirty="0"/>
              <a:t>Systematic </a:t>
            </a:r>
            <a:r>
              <a:rPr lang="en-US" sz="2600" cap="none" dirty="0" smtClean="0"/>
              <a:t>library training </a:t>
            </a:r>
            <a:r>
              <a:rPr lang="en-US" sz="2600" cap="none" dirty="0"/>
              <a:t>in the United States was started by </a:t>
            </a:r>
            <a:r>
              <a:rPr lang="en-US" sz="2600" cap="none" dirty="0" smtClean="0"/>
              <a:t>Melvil Dewey.</a:t>
            </a:r>
          </a:p>
          <a:p>
            <a:pPr>
              <a:buFont typeface="Wingdings" panose="05000000000000000000" pitchFamily="2" charset="2"/>
              <a:buChar char="Ø"/>
            </a:pPr>
            <a:r>
              <a:rPr lang="en-US" sz="2600" cap="none" dirty="0" smtClean="0"/>
              <a:t>1883 </a:t>
            </a:r>
            <a:r>
              <a:rPr lang="en-US" sz="2600" cap="none" dirty="0"/>
              <a:t>- Dewey became chief librarian at Columbia</a:t>
            </a:r>
          </a:p>
          <a:p>
            <a:pPr marL="0" indent="0">
              <a:buNone/>
            </a:pPr>
            <a:r>
              <a:rPr lang="en-US" sz="2600" cap="none" dirty="0"/>
              <a:t>College</a:t>
            </a:r>
            <a:r>
              <a:rPr lang="en-US" sz="2600" cap="none" dirty="0" smtClean="0"/>
              <a:t>.</a:t>
            </a:r>
          </a:p>
          <a:p>
            <a:pPr>
              <a:buFont typeface="Wingdings" panose="05000000000000000000" pitchFamily="2" charset="2"/>
              <a:buChar char="Ø"/>
            </a:pPr>
            <a:r>
              <a:rPr lang="en-US" sz="2600" cap="none" dirty="0"/>
              <a:t>1883- Dewey received approval from ALA for a</a:t>
            </a:r>
          </a:p>
          <a:p>
            <a:pPr marL="0" indent="0">
              <a:buNone/>
            </a:pPr>
            <a:r>
              <a:rPr lang="en-US" sz="2600" cap="none" dirty="0"/>
              <a:t>formal training program</a:t>
            </a:r>
          </a:p>
        </p:txBody>
      </p:sp>
    </p:spTree>
    <p:extLst>
      <p:ext uri="{BB962C8B-B14F-4D97-AF65-F5344CB8AC3E}">
        <p14:creationId xmlns:p14="http://schemas.microsoft.com/office/powerpoint/2010/main" val="174772063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3774" y="271463"/>
            <a:ext cx="10363826" cy="6229349"/>
          </a:xfrm>
        </p:spPr>
        <p:txBody>
          <a:bodyPr>
            <a:normAutofit/>
          </a:bodyPr>
          <a:lstStyle/>
          <a:p>
            <a:pPr>
              <a:buFont typeface="Wingdings" panose="05000000000000000000" pitchFamily="2" charset="2"/>
              <a:buChar char="Ø"/>
            </a:pPr>
            <a:r>
              <a:rPr lang="en-US" dirty="0"/>
              <a:t>1887 – The “school of library economy” </a:t>
            </a:r>
            <a:r>
              <a:rPr lang="en-US" cap="none" dirty="0" smtClean="0"/>
              <a:t>was established</a:t>
            </a:r>
            <a:r>
              <a:rPr lang="en-US" dirty="0" smtClean="0"/>
              <a:t>.</a:t>
            </a:r>
          </a:p>
          <a:p>
            <a:pPr marL="0" indent="0">
              <a:buNone/>
            </a:pPr>
            <a:r>
              <a:rPr lang="en-US" b="1" dirty="0" smtClean="0"/>
              <a:t>Duration of the study of library education in </a:t>
            </a:r>
            <a:r>
              <a:rPr lang="en-US" b="1" dirty="0" err="1" smtClean="0"/>
              <a:t>usa</a:t>
            </a:r>
            <a:endParaRPr lang="en-US" b="1" dirty="0" smtClean="0"/>
          </a:p>
          <a:p>
            <a:pPr>
              <a:buFont typeface="Wingdings" panose="05000000000000000000" pitchFamily="2" charset="2"/>
              <a:buChar char="Ø"/>
            </a:pPr>
            <a:r>
              <a:rPr lang="en-US" cap="none" dirty="0" smtClean="0"/>
              <a:t> 3-month course</a:t>
            </a:r>
          </a:p>
          <a:p>
            <a:pPr>
              <a:buFont typeface="Wingdings" panose="05000000000000000000" pitchFamily="2" charset="2"/>
              <a:buChar char="Ø"/>
            </a:pPr>
            <a:r>
              <a:rPr lang="en-US" cap="none" dirty="0" smtClean="0"/>
              <a:t> 2-years actual experience (compulsory) in various kinds of library work and</a:t>
            </a:r>
          </a:p>
          <a:p>
            <a:pPr>
              <a:buFont typeface="Wingdings" panose="05000000000000000000" pitchFamily="2" charset="2"/>
              <a:buChar char="Ø"/>
            </a:pPr>
            <a:r>
              <a:rPr lang="en-US" cap="none" dirty="0" smtClean="0"/>
              <a:t> Again 3-months course taken in review</a:t>
            </a:r>
          </a:p>
          <a:p>
            <a:pPr marL="0" indent="0" algn="ctr">
              <a:buNone/>
            </a:pPr>
            <a:r>
              <a:rPr lang="en-US" sz="2400" b="1" dirty="0" smtClean="0"/>
              <a:t>Library education in europe</a:t>
            </a:r>
          </a:p>
          <a:p>
            <a:pPr>
              <a:buFont typeface="Wingdings" panose="05000000000000000000" pitchFamily="2" charset="2"/>
              <a:buChar char="Ø"/>
            </a:pPr>
            <a:r>
              <a:rPr lang="en-US" sz="2400" cap="none" dirty="0" smtClean="0"/>
              <a:t>In 1886, the university of Gottingen, Germany was the first university in the world that started library science course at the university level.</a:t>
            </a:r>
          </a:p>
          <a:p>
            <a:pPr>
              <a:buFont typeface="Wingdings" panose="05000000000000000000" pitchFamily="2" charset="2"/>
              <a:buChar char="Ø"/>
            </a:pPr>
            <a:r>
              <a:rPr lang="en-US" sz="2400" cap="none" dirty="0" smtClean="0"/>
              <a:t>Italy and Sweden followed the examples of Gottingen university and established library schools around the time Dewey started his school at Columbia.</a:t>
            </a:r>
          </a:p>
          <a:p>
            <a:pPr>
              <a:buFont typeface="Wingdings" panose="05000000000000000000" pitchFamily="2" charset="2"/>
              <a:buChar char="Ø"/>
            </a:pPr>
            <a:r>
              <a:rPr lang="en-US" sz="2400" cap="none" dirty="0" smtClean="0"/>
              <a:t> In 1919, the London University stared the first full time diploma course in librarianship and archives.</a:t>
            </a:r>
            <a:endParaRPr lang="en-US" sz="2400" cap="none" dirty="0"/>
          </a:p>
        </p:txBody>
      </p:sp>
    </p:spTree>
    <p:extLst>
      <p:ext uri="{BB962C8B-B14F-4D97-AF65-F5344CB8AC3E}">
        <p14:creationId xmlns:p14="http://schemas.microsoft.com/office/powerpoint/2010/main" val="17294713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71500" y="171450"/>
            <a:ext cx="11101388" cy="6686550"/>
          </a:xfrm>
        </p:spPr>
        <p:txBody>
          <a:bodyPr>
            <a:normAutofit/>
          </a:bodyPr>
          <a:lstStyle/>
          <a:p>
            <a:pPr>
              <a:buFont typeface="Wingdings" panose="05000000000000000000" pitchFamily="2" charset="2"/>
              <a:buChar char="Ø"/>
            </a:pPr>
            <a:r>
              <a:rPr lang="en-US" cap="none" dirty="0" smtClean="0"/>
              <a:t>British models were exported to Australia and </a:t>
            </a:r>
            <a:r>
              <a:rPr lang="en-US" cap="none" dirty="0"/>
              <a:t>N</a:t>
            </a:r>
            <a:r>
              <a:rPr lang="en-US" cap="none" dirty="0" smtClean="0"/>
              <a:t>ew Zealand at the beginning of 20th century.</a:t>
            </a:r>
          </a:p>
          <a:p>
            <a:pPr>
              <a:buFont typeface="Wingdings" panose="05000000000000000000" pitchFamily="2" charset="2"/>
              <a:buChar char="Ø"/>
            </a:pPr>
            <a:r>
              <a:rPr lang="en-US" cap="none" dirty="0" smtClean="0"/>
              <a:t>In many European countries, university-level LIS programs is offered.</a:t>
            </a:r>
          </a:p>
          <a:p>
            <a:pPr>
              <a:buFont typeface="Wingdings" panose="05000000000000000000" pitchFamily="2" charset="2"/>
              <a:buChar char="Ø"/>
            </a:pPr>
            <a:r>
              <a:rPr lang="en-US" cap="none" dirty="0" smtClean="0"/>
              <a:t>LIS programs are accredited by Chartered Association of Library and Information Professionals (CILIP).</a:t>
            </a:r>
          </a:p>
          <a:p>
            <a:pPr>
              <a:buFont typeface="Wingdings" panose="05000000000000000000" pitchFamily="2" charset="2"/>
              <a:buChar char="Ø"/>
            </a:pPr>
            <a:r>
              <a:rPr lang="en-US" cap="none" dirty="0" smtClean="0"/>
              <a:t>Continuing Professional Development (“CPD”) or “Lifelong Learning” is also </a:t>
            </a:r>
            <a:r>
              <a:rPr lang="en-US" cap="none" dirty="0" err="1" smtClean="0"/>
              <a:t>organised</a:t>
            </a:r>
            <a:r>
              <a:rPr lang="en-US" cap="none" dirty="0" smtClean="0"/>
              <a:t> by CILIP.</a:t>
            </a:r>
          </a:p>
          <a:p>
            <a:pPr>
              <a:buFont typeface="Wingdings" panose="05000000000000000000" pitchFamily="2" charset="2"/>
              <a:buChar char="Ø"/>
            </a:pPr>
            <a:r>
              <a:rPr lang="en-US" cap="none" dirty="0" smtClean="0"/>
              <a:t>“Certificate” qualification is also introduced .</a:t>
            </a:r>
          </a:p>
          <a:p>
            <a:pPr marL="0" indent="0" algn="ctr">
              <a:buNone/>
            </a:pPr>
            <a:r>
              <a:rPr lang="en-US" sz="2800" b="1" cap="none" dirty="0" smtClean="0">
                <a:latin typeface="+mj-lt"/>
              </a:rPr>
              <a:t>LIBRARY EDUCATION IN ASIA</a:t>
            </a:r>
          </a:p>
          <a:p>
            <a:pPr marL="0" indent="0">
              <a:buNone/>
            </a:pPr>
            <a:r>
              <a:rPr lang="en-US" sz="2400" b="1" cap="none" dirty="0" smtClean="0">
                <a:latin typeface="+mj-lt"/>
              </a:rPr>
              <a:t>Subcontinent</a:t>
            </a:r>
          </a:p>
          <a:p>
            <a:pPr marL="0" indent="0">
              <a:buNone/>
            </a:pPr>
            <a:r>
              <a:rPr lang="en-US" cap="none" dirty="0">
                <a:latin typeface="+mj-lt"/>
              </a:rPr>
              <a:t>LIS education in </a:t>
            </a:r>
            <a:r>
              <a:rPr lang="en-US" cap="none" dirty="0" smtClean="0">
                <a:latin typeface="+mj-lt"/>
              </a:rPr>
              <a:t>subcontinent </a:t>
            </a:r>
            <a:r>
              <a:rPr lang="en-US" cap="none" dirty="0">
                <a:latin typeface="+mj-lt"/>
              </a:rPr>
              <a:t>is nearly 100 years old.</a:t>
            </a:r>
          </a:p>
          <a:p>
            <a:pPr>
              <a:buFont typeface="Wingdings" panose="05000000000000000000" pitchFamily="2" charset="2"/>
              <a:buChar char="Ø"/>
            </a:pPr>
            <a:r>
              <a:rPr lang="en-US" cap="none" dirty="0" smtClean="0">
                <a:latin typeface="+mj-lt"/>
              </a:rPr>
              <a:t>In </a:t>
            </a:r>
            <a:r>
              <a:rPr lang="en-US" cap="none" dirty="0">
                <a:latin typeface="+mj-lt"/>
              </a:rPr>
              <a:t>1915, formal first university course </a:t>
            </a:r>
            <a:r>
              <a:rPr lang="en-US" cap="none" dirty="0" smtClean="0">
                <a:latin typeface="+mj-lt"/>
              </a:rPr>
              <a:t>was initiated </a:t>
            </a:r>
            <a:r>
              <a:rPr lang="en-US" cap="none" dirty="0">
                <a:latin typeface="+mj-lt"/>
              </a:rPr>
              <a:t>by Asa Don Dickinson (</a:t>
            </a:r>
            <a:r>
              <a:rPr lang="en-US" cap="none" dirty="0" smtClean="0">
                <a:latin typeface="+mj-lt"/>
              </a:rPr>
              <a:t>American librarian</a:t>
            </a:r>
            <a:r>
              <a:rPr lang="en-US" cap="none" dirty="0">
                <a:latin typeface="+mj-lt"/>
              </a:rPr>
              <a:t>) at Panjab University, Lahore.</a:t>
            </a:r>
          </a:p>
          <a:p>
            <a:pPr>
              <a:buFont typeface="Wingdings" panose="05000000000000000000" pitchFamily="2" charset="2"/>
              <a:buChar char="Ø"/>
            </a:pPr>
            <a:r>
              <a:rPr lang="en-US" cap="none" dirty="0" smtClean="0">
                <a:latin typeface="+mj-lt"/>
              </a:rPr>
              <a:t> </a:t>
            </a:r>
            <a:r>
              <a:rPr lang="en-US" cap="none" dirty="0">
                <a:latin typeface="+mj-lt"/>
              </a:rPr>
              <a:t>This was the first formal program in Asia </a:t>
            </a:r>
            <a:r>
              <a:rPr lang="en-US" cap="none" dirty="0" smtClean="0">
                <a:latin typeface="+mj-lt"/>
              </a:rPr>
              <a:t>and the </a:t>
            </a:r>
            <a:r>
              <a:rPr lang="en-US" cap="none" dirty="0">
                <a:latin typeface="+mj-lt"/>
              </a:rPr>
              <a:t>second in the world after Columbia University.</a:t>
            </a:r>
          </a:p>
          <a:p>
            <a:pPr>
              <a:buFont typeface="Wingdings" panose="05000000000000000000" pitchFamily="2" charset="2"/>
              <a:buChar char="Ø"/>
            </a:pPr>
            <a:r>
              <a:rPr lang="en-US" cap="none" dirty="0" smtClean="0">
                <a:latin typeface="+mj-lt"/>
              </a:rPr>
              <a:t>He </a:t>
            </a:r>
            <a:r>
              <a:rPr lang="en-US" cap="none" dirty="0">
                <a:latin typeface="+mj-lt"/>
              </a:rPr>
              <a:t>also prepared a manual for the use </a:t>
            </a:r>
            <a:r>
              <a:rPr lang="en-US" cap="none" dirty="0" smtClean="0">
                <a:latin typeface="+mj-lt"/>
              </a:rPr>
              <a:t>of students </a:t>
            </a:r>
            <a:r>
              <a:rPr lang="en-US" cap="none" dirty="0">
                <a:latin typeface="+mj-lt"/>
              </a:rPr>
              <a:t>namely The Punjab Library Primer.</a:t>
            </a:r>
            <a:endParaRPr lang="en-US" cap="none" dirty="0" smtClean="0">
              <a:latin typeface="+mj-lt"/>
            </a:endParaRPr>
          </a:p>
        </p:txBody>
      </p:sp>
    </p:spTree>
    <p:extLst>
      <p:ext uri="{BB962C8B-B14F-4D97-AF65-F5344CB8AC3E}">
        <p14:creationId xmlns:p14="http://schemas.microsoft.com/office/powerpoint/2010/main" val="177299046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85789" y="85725"/>
            <a:ext cx="10944224" cy="6615111"/>
          </a:xfrm>
        </p:spPr>
        <p:txBody>
          <a:bodyPr>
            <a:normAutofit/>
          </a:bodyPr>
          <a:lstStyle/>
          <a:p>
            <a:pPr>
              <a:buFont typeface="Wingdings" panose="05000000000000000000" pitchFamily="2" charset="2"/>
              <a:buChar char="Ø"/>
            </a:pPr>
            <a:r>
              <a:rPr lang="en-US" cap="none" dirty="0" smtClean="0"/>
              <a:t>In 1929, S.R. Ranganathan introduced a certificate course at the Madras Library Association, which later moved to the University of Madras.</a:t>
            </a:r>
          </a:p>
          <a:p>
            <a:pPr>
              <a:buFont typeface="Wingdings" panose="05000000000000000000" pitchFamily="2" charset="2"/>
              <a:buChar char="Ø"/>
            </a:pPr>
            <a:r>
              <a:rPr lang="en-US" cap="none" dirty="0" smtClean="0"/>
              <a:t>In 1937, the course was converted to a one-year postgraduate diploma program.</a:t>
            </a:r>
          </a:p>
          <a:p>
            <a:pPr marL="0" indent="0">
              <a:buNone/>
            </a:pPr>
            <a:r>
              <a:rPr lang="en-US" sz="3200" b="1" cap="none" dirty="0" smtClean="0"/>
              <a:t>INDIA</a:t>
            </a:r>
          </a:p>
          <a:p>
            <a:pPr>
              <a:buFont typeface="Wingdings" panose="05000000000000000000" pitchFamily="2" charset="2"/>
              <a:buChar char="Ø"/>
            </a:pPr>
            <a:r>
              <a:rPr lang="en-US" cap="none" dirty="0"/>
              <a:t>In 1946, The first department of library science </a:t>
            </a:r>
            <a:r>
              <a:rPr lang="en-US" cap="none" dirty="0" smtClean="0"/>
              <a:t>was established </a:t>
            </a:r>
            <a:r>
              <a:rPr lang="en-US" cap="none" dirty="0"/>
              <a:t>at the University of Delhi. It offered </a:t>
            </a:r>
            <a:r>
              <a:rPr lang="en-US" cap="none" dirty="0" smtClean="0"/>
              <a:t>a postgraduate </a:t>
            </a:r>
            <a:r>
              <a:rPr lang="en-US" cap="none" dirty="0"/>
              <a:t>diploma in 1947 and a MLS in 1951.</a:t>
            </a:r>
          </a:p>
          <a:p>
            <a:pPr>
              <a:buFont typeface="Wingdings" panose="05000000000000000000" pitchFamily="2" charset="2"/>
              <a:buChar char="Ø"/>
            </a:pPr>
            <a:r>
              <a:rPr lang="en-US" cap="none" dirty="0" smtClean="0"/>
              <a:t>Several committees </a:t>
            </a:r>
            <a:r>
              <a:rPr lang="en-US" cap="none" dirty="0"/>
              <a:t>were setup by India UGC to review </a:t>
            </a:r>
            <a:r>
              <a:rPr lang="en-US" cap="none" dirty="0" smtClean="0"/>
              <a:t>and make </a:t>
            </a:r>
            <a:r>
              <a:rPr lang="en-US" cap="none" dirty="0"/>
              <a:t>recommendations on various aspects of LIS education</a:t>
            </a:r>
            <a:r>
              <a:rPr lang="en-US" cap="none" dirty="0" smtClean="0"/>
              <a:t>.</a:t>
            </a:r>
          </a:p>
          <a:p>
            <a:pPr marL="0" indent="0">
              <a:buNone/>
            </a:pPr>
            <a:r>
              <a:rPr lang="en-US" sz="3200" b="1" cap="none" dirty="0" smtClean="0"/>
              <a:t>CHINA</a:t>
            </a:r>
          </a:p>
          <a:p>
            <a:pPr marL="0" indent="0">
              <a:buNone/>
            </a:pPr>
            <a:r>
              <a:rPr lang="en-US" cap="none" dirty="0"/>
              <a:t>China has a long history of books, publishing </a:t>
            </a:r>
            <a:r>
              <a:rPr lang="en-US" cap="none" dirty="0" smtClean="0"/>
              <a:t>and libraries</a:t>
            </a:r>
            <a:r>
              <a:rPr lang="en-US" cap="none" dirty="0"/>
              <a:t>.</a:t>
            </a:r>
          </a:p>
          <a:p>
            <a:pPr marL="0" indent="0">
              <a:buNone/>
            </a:pPr>
            <a:r>
              <a:rPr lang="en-US" cap="none" dirty="0" smtClean="0"/>
              <a:t>History </a:t>
            </a:r>
            <a:r>
              <a:rPr lang="en-US" cap="none" dirty="0"/>
              <a:t>of book collections goes back at least </a:t>
            </a:r>
            <a:r>
              <a:rPr lang="en-US" cap="none" dirty="0" smtClean="0"/>
              <a:t>3,500 years</a:t>
            </a:r>
            <a:r>
              <a:rPr lang="en-US" cap="none" dirty="0"/>
              <a:t>.</a:t>
            </a:r>
          </a:p>
          <a:p>
            <a:pPr marL="0" indent="0">
              <a:buNone/>
            </a:pPr>
            <a:r>
              <a:rPr lang="en-US" cap="none" dirty="0" smtClean="0"/>
              <a:t>The </a:t>
            </a:r>
            <a:r>
              <a:rPr lang="en-US" cap="none" dirty="0"/>
              <a:t>first book on library science in China was </a:t>
            </a:r>
            <a:r>
              <a:rPr lang="en-US" cap="none" dirty="0" smtClean="0"/>
              <a:t>written by </a:t>
            </a:r>
            <a:r>
              <a:rPr lang="en-US" cap="none" dirty="0"/>
              <a:t>Liu Xiang around 77B.C. – The book analyzed </a:t>
            </a:r>
            <a:r>
              <a:rPr lang="en-US" cap="none" dirty="0" smtClean="0"/>
              <a:t>the national </a:t>
            </a:r>
            <a:r>
              <a:rPr lang="en-US" cap="none" dirty="0"/>
              <a:t>book collections of the time. – Only a few </a:t>
            </a:r>
            <a:r>
              <a:rPr lang="en-US" cap="none" dirty="0" smtClean="0"/>
              <a:t>chapters remain today.</a:t>
            </a:r>
            <a:endParaRPr lang="en-US" cap="none" dirty="0"/>
          </a:p>
        </p:txBody>
      </p:sp>
    </p:spTree>
    <p:extLst>
      <p:ext uri="{BB962C8B-B14F-4D97-AF65-F5344CB8AC3E}">
        <p14:creationId xmlns:p14="http://schemas.microsoft.com/office/powerpoint/2010/main" val="338410202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3774" y="557213"/>
            <a:ext cx="10363826" cy="6000749"/>
          </a:xfrm>
        </p:spPr>
        <p:txBody>
          <a:bodyPr>
            <a:normAutofit/>
          </a:bodyPr>
          <a:lstStyle/>
          <a:p>
            <a:r>
              <a:rPr lang="en-US" cap="none" dirty="0"/>
              <a:t>Modern library science - Introduced by the West in </a:t>
            </a:r>
            <a:r>
              <a:rPr lang="en-US" cap="none" dirty="0" smtClean="0"/>
              <a:t>the early </a:t>
            </a:r>
            <a:r>
              <a:rPr lang="en-US" cap="none" dirty="0"/>
              <a:t>20th century.</a:t>
            </a:r>
          </a:p>
          <a:p>
            <a:r>
              <a:rPr lang="en-US" cap="none" dirty="0" smtClean="0"/>
              <a:t>In </a:t>
            </a:r>
            <a:r>
              <a:rPr lang="en-US" cap="none" dirty="0"/>
              <a:t>1913, American librarian Harry Clemens taught </a:t>
            </a:r>
            <a:r>
              <a:rPr lang="en-US" cap="none" dirty="0" smtClean="0"/>
              <a:t>a course </a:t>
            </a:r>
            <a:r>
              <a:rPr lang="en-US" cap="none" dirty="0"/>
              <a:t>on library science at Nanjing University for </a:t>
            </a:r>
            <a:r>
              <a:rPr lang="en-US" cap="none" dirty="0" smtClean="0"/>
              <a:t>the first </a:t>
            </a:r>
            <a:r>
              <a:rPr lang="en-US" cap="none" dirty="0"/>
              <a:t>time</a:t>
            </a:r>
          </a:p>
          <a:p>
            <a:r>
              <a:rPr lang="en-US" cap="none" dirty="0" smtClean="0"/>
              <a:t>In </a:t>
            </a:r>
            <a:r>
              <a:rPr lang="en-US" cap="none" dirty="0"/>
              <a:t>1920, the first library science school, the Boone </a:t>
            </a:r>
            <a:r>
              <a:rPr lang="en-US" cap="none" dirty="0" smtClean="0"/>
              <a:t>Library School</a:t>
            </a:r>
            <a:r>
              <a:rPr lang="en-US" cap="none" dirty="0"/>
              <a:t>, was founded in Wuhan, following the U.S. model</a:t>
            </a:r>
          </a:p>
          <a:p>
            <a:r>
              <a:rPr lang="en-US" cap="none" dirty="0" smtClean="0"/>
              <a:t>Within </a:t>
            </a:r>
            <a:r>
              <a:rPr lang="en-US" cap="none" dirty="0"/>
              <a:t>a decade, two other LIS departments were set </a:t>
            </a:r>
            <a:r>
              <a:rPr lang="en-US" cap="none" dirty="0" smtClean="0"/>
              <a:t>up, at </a:t>
            </a:r>
            <a:r>
              <a:rPr lang="en-US" cap="none" dirty="0"/>
              <a:t>Shanghai Citizen University in 1925 and </a:t>
            </a:r>
            <a:r>
              <a:rPr lang="en-US" cap="none" dirty="0" smtClean="0"/>
              <a:t>Nanjing University </a:t>
            </a:r>
            <a:r>
              <a:rPr lang="en-US" cap="none" dirty="0"/>
              <a:t>in 1927</a:t>
            </a:r>
            <a:r>
              <a:rPr lang="en-US" cap="none" dirty="0" smtClean="0"/>
              <a:t>.</a:t>
            </a:r>
          </a:p>
          <a:p>
            <a:r>
              <a:rPr lang="en-US" cap="none" dirty="0"/>
              <a:t>In the 1950s, LS Education was influenced by the </a:t>
            </a:r>
            <a:r>
              <a:rPr lang="en-US" cap="none" dirty="0" smtClean="0"/>
              <a:t>former Soviet </a:t>
            </a:r>
            <a:r>
              <a:rPr lang="en-US" cap="none" dirty="0"/>
              <a:t>Union.</a:t>
            </a:r>
          </a:p>
          <a:p>
            <a:r>
              <a:rPr lang="en-US" cap="none" dirty="0" smtClean="0"/>
              <a:t>Many </a:t>
            </a:r>
            <a:r>
              <a:rPr lang="en-US" cap="none" dirty="0"/>
              <a:t>books of Soviet LS books were translated </a:t>
            </a:r>
            <a:r>
              <a:rPr lang="en-US" cap="none" dirty="0" smtClean="0"/>
              <a:t>into Chinese</a:t>
            </a:r>
            <a:r>
              <a:rPr lang="en-US" cap="none" dirty="0"/>
              <a:t>, and China sent students to study library </a:t>
            </a:r>
            <a:r>
              <a:rPr lang="en-US" cap="none" dirty="0" smtClean="0"/>
              <a:t>science in </a:t>
            </a:r>
            <a:r>
              <a:rPr lang="en-US" cap="none" dirty="0"/>
              <a:t>the </a:t>
            </a:r>
            <a:r>
              <a:rPr lang="en-US" cap="none" dirty="0" smtClean="0"/>
              <a:t>USSR (Union of Soviet Socialist Republics).</a:t>
            </a:r>
            <a:endParaRPr lang="en-US" cap="none" dirty="0"/>
          </a:p>
          <a:p>
            <a:r>
              <a:rPr lang="en-US" cap="none" dirty="0" smtClean="0"/>
              <a:t>In </a:t>
            </a:r>
            <a:r>
              <a:rPr lang="en-US" cap="none" dirty="0"/>
              <a:t>1978, China looked to the U.S. and other countries </a:t>
            </a:r>
            <a:r>
              <a:rPr lang="en-US" cap="none" dirty="0" smtClean="0"/>
              <a:t>for new </a:t>
            </a:r>
            <a:r>
              <a:rPr lang="en-US" cap="none" dirty="0"/>
              <a:t>ideas</a:t>
            </a:r>
            <a:r>
              <a:rPr lang="en-US" cap="none" dirty="0" smtClean="0"/>
              <a:t>.</a:t>
            </a:r>
          </a:p>
          <a:p>
            <a:r>
              <a:rPr lang="en-US" cap="none" dirty="0"/>
              <a:t>LIS education developed rapidly after </a:t>
            </a:r>
            <a:r>
              <a:rPr lang="en-US" cap="none" dirty="0" smtClean="0"/>
              <a:t>1980</a:t>
            </a:r>
            <a:r>
              <a:rPr lang="en-US" cap="none" smtClean="0"/>
              <a:t>, </a:t>
            </a:r>
          </a:p>
          <a:p>
            <a:r>
              <a:rPr lang="en-US" cap="none" smtClean="0"/>
              <a:t>Till </a:t>
            </a:r>
            <a:r>
              <a:rPr lang="en-US" cap="none" dirty="0"/>
              <a:t>2003, 44 LIS schools opened, offering a </a:t>
            </a:r>
            <a:r>
              <a:rPr lang="en-US" cap="none"/>
              <a:t>variety </a:t>
            </a:r>
            <a:r>
              <a:rPr lang="en-US" cap="none" smtClean="0"/>
              <a:t>of Bachelor’s</a:t>
            </a:r>
            <a:r>
              <a:rPr lang="en-US" cap="none" dirty="0"/>
              <a:t>, Master’s and PhD programs.</a:t>
            </a:r>
          </a:p>
        </p:txBody>
      </p:sp>
    </p:spTree>
    <p:extLst>
      <p:ext uri="{BB962C8B-B14F-4D97-AF65-F5344CB8AC3E}">
        <p14:creationId xmlns:p14="http://schemas.microsoft.com/office/powerpoint/2010/main" val="367165488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5" y="618517"/>
            <a:ext cx="10364451" cy="1095983"/>
          </a:xfrm>
        </p:spPr>
        <p:txBody>
          <a:bodyPr/>
          <a:lstStyle/>
          <a:p>
            <a:r>
              <a:rPr lang="en-US" b="1" dirty="0" smtClean="0"/>
              <a:t>Pakistan</a:t>
            </a:r>
            <a:endParaRPr lang="en-US" b="1"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913774" y="1428750"/>
            <a:ext cx="10259051" cy="5257801"/>
          </a:xfrm>
        </p:spPr>
      </p:pic>
    </p:spTree>
    <p:extLst>
      <p:ext uri="{BB962C8B-B14F-4D97-AF65-F5344CB8AC3E}">
        <p14:creationId xmlns:p14="http://schemas.microsoft.com/office/powerpoint/2010/main" val="13314789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Library (</a:t>
            </a:r>
            <a:r>
              <a:rPr lang="en-US" b="1" dirty="0" err="1" smtClean="0"/>
              <a:t>Cont</a:t>
            </a:r>
            <a:r>
              <a:rPr lang="en-US" b="1" dirty="0" smtClean="0"/>
              <a:t>…)</a:t>
            </a:r>
            <a:endParaRPr lang="en-US" b="1" dirty="0"/>
          </a:p>
        </p:txBody>
      </p:sp>
      <p:sp>
        <p:nvSpPr>
          <p:cNvPr id="3" name="Content Placeholder 2"/>
          <p:cNvSpPr>
            <a:spLocks noGrp="1"/>
          </p:cNvSpPr>
          <p:nvPr>
            <p:ph idx="1"/>
          </p:nvPr>
        </p:nvSpPr>
        <p:spPr>
          <a:xfrm>
            <a:off x="913774" y="2367092"/>
            <a:ext cx="10363826" cy="3939579"/>
          </a:xfrm>
        </p:spPr>
        <p:txBody>
          <a:bodyPr>
            <a:noAutofit/>
          </a:bodyPr>
          <a:lstStyle/>
          <a:p>
            <a:r>
              <a:rPr lang="en-US" sz="2200" cap="none" dirty="0" smtClean="0"/>
              <a:t>In the librarian’s book of lists (Chicago: ALA, 2010), George Eberhard offers this definition: </a:t>
            </a:r>
          </a:p>
          <a:p>
            <a:endParaRPr lang="en-US" sz="2200" dirty="0"/>
          </a:p>
          <a:p>
            <a:pPr marL="0" indent="0">
              <a:buNone/>
            </a:pPr>
            <a:r>
              <a:rPr lang="en-US" sz="2200" dirty="0" smtClean="0"/>
              <a:t>"</a:t>
            </a:r>
            <a:r>
              <a:rPr lang="en-US" sz="2200" cap="none" dirty="0" smtClean="0"/>
              <a:t>A library is a collection of resources in a variety of formats that is (1) organized by information professionals or other experts who (2) provide convenient physical, digital, bibliographic, or intellectual access and (3) offer targeted services and programs (4) with the mission of educating, informing, or entertaining a variety of audiences (5) and the goal of stimulating individual learning and advancing society as a whole</a:t>
            </a:r>
            <a:r>
              <a:rPr lang="en-US" sz="2200" dirty="0" smtClean="0"/>
              <a:t>" </a:t>
            </a:r>
            <a:r>
              <a:rPr lang="en-US" sz="2200" dirty="0"/>
              <a:t>(p.1) </a:t>
            </a:r>
            <a:r>
              <a:rPr lang="en-US" sz="2200" dirty="0" smtClean="0"/>
              <a:t>(</a:t>
            </a:r>
            <a:r>
              <a:rPr lang="en-US" sz="2200" cap="none" dirty="0" smtClean="0">
                <a:hlinkClick r:id="rId2"/>
              </a:rPr>
              <a:t>https://libguides.ala.org/library-definition</a:t>
            </a:r>
            <a:r>
              <a:rPr lang="en-US" sz="2200" cap="none" dirty="0" smtClean="0"/>
              <a:t>)</a:t>
            </a:r>
            <a:endParaRPr lang="en-US" sz="2200" dirty="0" smtClean="0"/>
          </a:p>
          <a:p>
            <a:endParaRPr lang="en-US" sz="2200" dirty="0"/>
          </a:p>
        </p:txBody>
      </p:sp>
    </p:spTree>
    <p:extLst>
      <p:ext uri="{BB962C8B-B14F-4D97-AF65-F5344CB8AC3E}">
        <p14:creationId xmlns:p14="http://schemas.microsoft.com/office/powerpoint/2010/main" val="112550774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tretch>
            <a:fillRect/>
          </a:stretch>
        </p:blipFill>
        <p:spPr>
          <a:xfrm>
            <a:off x="913775" y="618517"/>
            <a:ext cx="10587663" cy="5796571"/>
          </a:xfrm>
          <a:prstGeom prst="rect">
            <a:avLst/>
          </a:prstGeom>
        </p:spPr>
      </p:pic>
    </p:spTree>
    <p:extLst>
      <p:ext uri="{BB962C8B-B14F-4D97-AF65-F5344CB8AC3E}">
        <p14:creationId xmlns:p14="http://schemas.microsoft.com/office/powerpoint/2010/main" val="287834610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tretch>
            <a:fillRect/>
          </a:stretch>
        </p:blipFill>
        <p:spPr>
          <a:xfrm>
            <a:off x="913775" y="618517"/>
            <a:ext cx="10364451" cy="5796571"/>
          </a:xfrm>
          <a:prstGeom prst="rect">
            <a:avLst/>
          </a:prstGeom>
        </p:spPr>
      </p:pic>
    </p:spTree>
    <p:extLst>
      <p:ext uri="{BB962C8B-B14F-4D97-AF65-F5344CB8AC3E}">
        <p14:creationId xmlns:p14="http://schemas.microsoft.com/office/powerpoint/2010/main" val="162979400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tretch>
            <a:fillRect/>
          </a:stretch>
        </p:blipFill>
        <p:spPr>
          <a:xfrm>
            <a:off x="913776" y="618517"/>
            <a:ext cx="10530512" cy="5882296"/>
          </a:xfrm>
          <a:prstGeom prst="rect">
            <a:avLst/>
          </a:prstGeom>
        </p:spPr>
      </p:pic>
    </p:spTree>
    <p:extLst>
      <p:ext uri="{BB962C8B-B14F-4D97-AF65-F5344CB8AC3E}">
        <p14:creationId xmlns:p14="http://schemas.microsoft.com/office/powerpoint/2010/main" val="70179220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tretch>
            <a:fillRect/>
          </a:stretch>
        </p:blipFill>
        <p:spPr>
          <a:xfrm>
            <a:off x="785813" y="618517"/>
            <a:ext cx="9744075" cy="5968021"/>
          </a:xfrm>
          <a:prstGeom prst="rect">
            <a:avLst/>
          </a:prstGeom>
        </p:spPr>
      </p:pic>
    </p:spTree>
    <p:extLst>
      <p:ext uri="{BB962C8B-B14F-4D97-AF65-F5344CB8AC3E}">
        <p14:creationId xmlns:p14="http://schemas.microsoft.com/office/powerpoint/2010/main" val="197955710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tretch>
            <a:fillRect/>
          </a:stretch>
        </p:blipFill>
        <p:spPr>
          <a:xfrm>
            <a:off x="913775" y="618517"/>
            <a:ext cx="10364451" cy="5810858"/>
          </a:xfrm>
          <a:prstGeom prst="rect">
            <a:avLst/>
          </a:prstGeom>
        </p:spPr>
      </p:pic>
    </p:spTree>
    <p:extLst>
      <p:ext uri="{BB962C8B-B14F-4D97-AF65-F5344CB8AC3E}">
        <p14:creationId xmlns:p14="http://schemas.microsoft.com/office/powerpoint/2010/main" val="293567535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tretch>
            <a:fillRect/>
          </a:stretch>
        </p:blipFill>
        <p:spPr>
          <a:xfrm>
            <a:off x="913775" y="771525"/>
            <a:ext cx="10364451" cy="5600700"/>
          </a:xfrm>
          <a:prstGeom prst="rect">
            <a:avLst/>
          </a:prstGeom>
        </p:spPr>
      </p:pic>
    </p:spTree>
    <p:extLst>
      <p:ext uri="{BB962C8B-B14F-4D97-AF65-F5344CB8AC3E}">
        <p14:creationId xmlns:p14="http://schemas.microsoft.com/office/powerpoint/2010/main" val="376738658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tretch>
            <a:fillRect/>
          </a:stretch>
        </p:blipFill>
        <p:spPr>
          <a:xfrm>
            <a:off x="628650" y="618517"/>
            <a:ext cx="10801350" cy="5496533"/>
          </a:xfrm>
          <a:prstGeom prst="rect">
            <a:avLst/>
          </a:prstGeom>
        </p:spPr>
      </p:pic>
    </p:spTree>
    <p:extLst>
      <p:ext uri="{BB962C8B-B14F-4D97-AF65-F5344CB8AC3E}">
        <p14:creationId xmlns:p14="http://schemas.microsoft.com/office/powerpoint/2010/main" val="205319175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tretch>
            <a:fillRect/>
          </a:stretch>
        </p:blipFill>
        <p:spPr>
          <a:xfrm>
            <a:off x="700088" y="618517"/>
            <a:ext cx="11001375" cy="6068033"/>
          </a:xfrm>
          <a:prstGeom prst="rect">
            <a:avLst/>
          </a:prstGeom>
        </p:spPr>
      </p:pic>
    </p:spTree>
    <p:extLst>
      <p:ext uri="{BB962C8B-B14F-4D97-AF65-F5344CB8AC3E}">
        <p14:creationId xmlns:p14="http://schemas.microsoft.com/office/powerpoint/2010/main" val="403901470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Role of library in Society</a:t>
            </a:r>
            <a:endParaRPr lang="en-US" b="1" dirty="0"/>
          </a:p>
        </p:txBody>
      </p:sp>
      <p:sp>
        <p:nvSpPr>
          <p:cNvPr id="3" name="Content Placeholder 2"/>
          <p:cNvSpPr>
            <a:spLocks noGrp="1"/>
          </p:cNvSpPr>
          <p:nvPr>
            <p:ph idx="1"/>
          </p:nvPr>
        </p:nvSpPr>
        <p:spPr>
          <a:xfrm>
            <a:off x="1154954" y="2603500"/>
            <a:ext cx="8825659" cy="3854450"/>
          </a:xfrm>
        </p:spPr>
        <p:txBody>
          <a:bodyPr>
            <a:normAutofit/>
          </a:bodyPr>
          <a:lstStyle/>
          <a:p>
            <a:pPr>
              <a:lnSpc>
                <a:spcPct val="150000"/>
              </a:lnSpc>
            </a:pPr>
            <a:r>
              <a:rPr lang="en-US" dirty="0"/>
              <a:t>Libraries represent different things to different people – from a place where </a:t>
            </a:r>
            <a:r>
              <a:rPr lang="en-US" dirty="0" smtClean="0"/>
              <a:t>students can </a:t>
            </a:r>
            <a:r>
              <a:rPr lang="en-US" dirty="0"/>
              <a:t>go and study, to a service allowing anyone to borrow a book, access the </a:t>
            </a:r>
            <a:r>
              <a:rPr lang="en-US" dirty="0" smtClean="0"/>
              <a:t>Internet or </a:t>
            </a:r>
            <a:r>
              <a:rPr lang="en-US" dirty="0"/>
              <a:t>do research. Quite simply, libraries offer </a:t>
            </a:r>
            <a:r>
              <a:rPr lang="en-US" dirty="0" smtClean="0"/>
              <a:t>the means </a:t>
            </a:r>
            <a:r>
              <a:rPr lang="en-US" dirty="0"/>
              <a:t>by which students, scholars</a:t>
            </a:r>
            <a:r>
              <a:rPr lang="en-US" dirty="0" smtClean="0"/>
              <a:t>, teachers</a:t>
            </a:r>
            <a:r>
              <a:rPr lang="en-US" dirty="0"/>
              <a:t>, professionals, or lay persons and others can gain access to information/knowledge, in particular to the </a:t>
            </a:r>
            <a:r>
              <a:rPr lang="en-US" dirty="0" err="1"/>
              <a:t>organised</a:t>
            </a:r>
            <a:r>
              <a:rPr lang="en-US" dirty="0"/>
              <a:t> collections of books and other </a:t>
            </a:r>
            <a:r>
              <a:rPr lang="en-US" dirty="0" smtClean="0"/>
              <a:t>published material </a:t>
            </a:r>
            <a:r>
              <a:rPr lang="en-US" dirty="0"/>
              <a:t>for reading and borrowing. Being institutional facilities, access to libraries </a:t>
            </a:r>
            <a:r>
              <a:rPr lang="en-US" dirty="0" smtClean="0"/>
              <a:t>is restricted</a:t>
            </a:r>
            <a:r>
              <a:rPr lang="en-US" dirty="0"/>
              <a:t>; it is open only to such individuals who are members of the institution of </a:t>
            </a:r>
            <a:r>
              <a:rPr lang="en-US" dirty="0" smtClean="0"/>
              <a:t>which library </a:t>
            </a:r>
            <a:r>
              <a:rPr lang="en-US" dirty="0"/>
              <a:t>is a part.</a:t>
            </a:r>
          </a:p>
        </p:txBody>
      </p:sp>
    </p:spTree>
    <p:extLst>
      <p:ext uri="{BB962C8B-B14F-4D97-AF65-F5344CB8AC3E}">
        <p14:creationId xmlns:p14="http://schemas.microsoft.com/office/powerpoint/2010/main" val="183625483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What functions libraries </a:t>
            </a:r>
            <a:r>
              <a:rPr lang="en-US" b="1" dirty="0" smtClean="0"/>
              <a:t>perform?</a:t>
            </a:r>
            <a:endParaRPr lang="en-US" b="1" dirty="0"/>
          </a:p>
        </p:txBody>
      </p:sp>
      <p:sp>
        <p:nvSpPr>
          <p:cNvPr id="3" name="Content Placeholder 2"/>
          <p:cNvSpPr>
            <a:spLocks noGrp="1"/>
          </p:cNvSpPr>
          <p:nvPr>
            <p:ph idx="1"/>
          </p:nvPr>
        </p:nvSpPr>
        <p:spPr>
          <a:xfrm>
            <a:off x="1154954" y="2603499"/>
            <a:ext cx="8825659" cy="3897313"/>
          </a:xfrm>
        </p:spPr>
        <p:txBody>
          <a:bodyPr>
            <a:normAutofit/>
          </a:bodyPr>
          <a:lstStyle/>
          <a:p>
            <a:pPr>
              <a:lnSpc>
                <a:spcPct val="150000"/>
              </a:lnSpc>
            </a:pPr>
            <a:r>
              <a:rPr lang="en-US" sz="2000" dirty="0" smtClean="0"/>
              <a:t>Libraries </a:t>
            </a:r>
            <a:r>
              <a:rPr lang="en-US" sz="2000" dirty="0"/>
              <a:t>are service oriented institutions </a:t>
            </a:r>
            <a:r>
              <a:rPr lang="en-US" sz="2000" dirty="0" smtClean="0"/>
              <a:t>that provide </a:t>
            </a:r>
            <a:r>
              <a:rPr lang="en-US" sz="2000" dirty="0"/>
              <a:t>access to information, knowledge and culture. To perform this role </a:t>
            </a:r>
            <a:r>
              <a:rPr lang="en-US" sz="2000" dirty="0" smtClean="0"/>
              <a:t>libraries collect</a:t>
            </a:r>
            <a:r>
              <a:rPr lang="en-US" sz="2000" dirty="0"/>
              <a:t>, stock, process and </a:t>
            </a:r>
            <a:r>
              <a:rPr lang="en-US" sz="2000" dirty="0" err="1"/>
              <a:t>organise</a:t>
            </a:r>
            <a:r>
              <a:rPr lang="en-US" sz="2000" dirty="0"/>
              <a:t> documents published in print, electronic, digital, </a:t>
            </a:r>
            <a:r>
              <a:rPr lang="en-US" sz="2000" dirty="0" smtClean="0"/>
              <a:t>or multi-media </a:t>
            </a:r>
            <a:r>
              <a:rPr lang="en-US" sz="2000" dirty="0"/>
              <a:t>formats; build tools to search material for use; and offer user services </a:t>
            </a:r>
            <a:r>
              <a:rPr lang="en-US" sz="2000" dirty="0" smtClean="0"/>
              <a:t>for information </a:t>
            </a:r>
            <a:r>
              <a:rPr lang="en-US" sz="2000" dirty="0"/>
              <a:t>dissemination.</a:t>
            </a:r>
          </a:p>
        </p:txBody>
      </p:sp>
    </p:spTree>
    <p:extLst>
      <p:ext uri="{BB962C8B-B14F-4D97-AF65-F5344CB8AC3E}">
        <p14:creationId xmlns:p14="http://schemas.microsoft.com/office/powerpoint/2010/main" val="30433209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lstStyle/>
          <a:p>
            <a:r>
              <a:rPr lang="en-GB" dirty="0"/>
              <a:t>What is </a:t>
            </a:r>
            <a:r>
              <a:rPr lang="en-GB" dirty="0" smtClean="0"/>
              <a:t>Information</a:t>
            </a:r>
            <a:endParaRPr lang="en-GB" dirty="0"/>
          </a:p>
        </p:txBody>
      </p:sp>
      <p:sp>
        <p:nvSpPr>
          <p:cNvPr id="3" name="Content Placeholder 2"/>
          <p:cNvSpPr>
            <a:spLocks noGrp="1"/>
          </p:cNvSpPr>
          <p:nvPr>
            <p:ph idx="1"/>
          </p:nvPr>
        </p:nvSpPr>
        <p:spPr>
          <a:xfrm>
            <a:off x="1981200" y="2249424"/>
            <a:ext cx="8229600" cy="4325112"/>
          </a:xfrm>
          <a:prstGeom prst="rect">
            <a:avLst/>
          </a:prstGeom>
        </p:spPr>
        <p:style>
          <a:lnRef idx="1">
            <a:schemeClr val="accent2"/>
          </a:lnRef>
          <a:fillRef idx="2">
            <a:schemeClr val="accent2"/>
          </a:fillRef>
          <a:effectRef idx="1">
            <a:schemeClr val="accent2"/>
          </a:effectRef>
          <a:fontRef idx="minor">
            <a:schemeClr val="dk1"/>
          </a:fontRef>
        </p:style>
        <p:txBody>
          <a:bodyPr/>
          <a:lstStyle/>
          <a:p>
            <a:pPr marL="109728" indent="0">
              <a:buNone/>
            </a:pPr>
            <a:endParaRPr lang="en-GB" dirty="0"/>
          </a:p>
        </p:txBody>
      </p:sp>
      <p:pic>
        <p:nvPicPr>
          <p:cNvPr id="4" name="Picture 2" descr="C:\Users\Ms. Mah-Bushra\Desktop\Information Science\inf.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50560" y="2276872"/>
            <a:ext cx="2349896" cy="4279900"/>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Ms. Mah-Bushra\Desktop\Information Science\informatio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35560" y="2276872"/>
            <a:ext cx="5715000" cy="42799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134399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Role of Library in Society</a:t>
            </a:r>
            <a:endParaRPr lang="en-US" dirty="0"/>
          </a:p>
        </p:txBody>
      </p:sp>
      <p:sp>
        <p:nvSpPr>
          <p:cNvPr id="3" name="Content Placeholder 2"/>
          <p:cNvSpPr>
            <a:spLocks noGrp="1"/>
          </p:cNvSpPr>
          <p:nvPr>
            <p:ph idx="1"/>
          </p:nvPr>
        </p:nvSpPr>
        <p:spPr>
          <a:xfrm>
            <a:off x="1154954" y="1714501"/>
            <a:ext cx="8825659" cy="4614862"/>
          </a:xfrm>
        </p:spPr>
        <p:txBody>
          <a:bodyPr/>
          <a:lstStyle/>
          <a:p>
            <a:pPr marL="0" marR="0" indent="0">
              <a:lnSpc>
                <a:spcPct val="107000"/>
              </a:lnSpc>
              <a:spcBef>
                <a:spcPts val="0"/>
              </a:spcBef>
              <a:spcAft>
                <a:spcPts val="800"/>
              </a:spcAft>
              <a:buNone/>
            </a:pPr>
            <a:r>
              <a:rPr lang="en-US" sz="2000" b="1" dirty="0">
                <a:ea typeface="Calibri" panose="020F0502020204030204" pitchFamily="34" charset="0"/>
                <a:cs typeface="Times New Roman" panose="02020603050405020304" pitchFamily="18" charset="0"/>
              </a:rPr>
              <a:t>Roles in Higher Education</a:t>
            </a:r>
            <a:endParaRPr lang="en-US" dirty="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2000" dirty="0" smtClean="0">
                <a:ea typeface="Calibri" panose="020F0502020204030204" pitchFamily="34" charset="0"/>
                <a:cs typeface="Times New Roman" panose="02020603050405020304" pitchFamily="18" charset="0"/>
              </a:rPr>
              <a:t>Supporting </a:t>
            </a:r>
            <a:r>
              <a:rPr lang="en-US" sz="2000" dirty="0">
                <a:ea typeface="Calibri" panose="020F0502020204030204" pitchFamily="34" charset="0"/>
                <a:cs typeface="Times New Roman" panose="02020603050405020304" pitchFamily="18" charset="0"/>
              </a:rPr>
              <a:t>education, teaching research, and training in the society by providing access to knowledge resources, materials and by providing referrals (Traditional role)</a:t>
            </a:r>
            <a:endParaRPr lang="en-US" dirty="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2000" dirty="0" smtClean="0">
                <a:ea typeface="Calibri" panose="020F0502020204030204" pitchFamily="34" charset="0"/>
                <a:cs typeface="Times New Roman" panose="02020603050405020304" pitchFamily="18" charset="0"/>
              </a:rPr>
              <a:t>Dissemination </a:t>
            </a:r>
            <a:r>
              <a:rPr lang="en-US" sz="2000" dirty="0">
                <a:ea typeface="Calibri" panose="020F0502020204030204" pitchFamily="34" charset="0"/>
                <a:cs typeface="Times New Roman" panose="02020603050405020304" pitchFamily="18" charset="0"/>
              </a:rPr>
              <a:t>and distribution of information/ knowledge stored in such documents to stakeholders in education</a:t>
            </a:r>
            <a:endParaRPr lang="en-US" dirty="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2000" dirty="0" smtClean="0">
                <a:ea typeface="Calibri" panose="020F0502020204030204" pitchFamily="34" charset="0"/>
                <a:cs typeface="Times New Roman" panose="02020603050405020304" pitchFamily="18" charset="0"/>
              </a:rPr>
              <a:t>Serving </a:t>
            </a:r>
            <a:r>
              <a:rPr lang="en-US" sz="2000" dirty="0">
                <a:ea typeface="Calibri" panose="020F0502020204030204" pitchFamily="34" charset="0"/>
                <a:cs typeface="Times New Roman" panose="02020603050405020304" pitchFamily="18" charset="0"/>
              </a:rPr>
              <a:t>as gateways to the collections of global libraries</a:t>
            </a:r>
            <a:endParaRPr lang="en-US" dirty="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2000" dirty="0" smtClean="0">
                <a:ea typeface="Calibri" panose="020F0502020204030204" pitchFamily="34" charset="0"/>
                <a:cs typeface="Times New Roman" panose="02020603050405020304" pitchFamily="18" charset="0"/>
              </a:rPr>
              <a:t>Supporting </a:t>
            </a:r>
            <a:r>
              <a:rPr lang="en-US" sz="2000" dirty="0">
                <a:ea typeface="Calibri" panose="020F0502020204030204" pitchFamily="34" charset="0"/>
                <a:cs typeface="Times New Roman" panose="02020603050405020304" pitchFamily="18" charset="0"/>
              </a:rPr>
              <a:t>informal self-education and learning</a:t>
            </a:r>
            <a:endParaRPr lang="en-US" dirty="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50940048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marR="0" indent="0">
              <a:lnSpc>
                <a:spcPct val="107000"/>
              </a:lnSpc>
              <a:spcBef>
                <a:spcPts val="0"/>
              </a:spcBef>
              <a:spcAft>
                <a:spcPts val="800"/>
              </a:spcAft>
              <a:buNone/>
            </a:pPr>
            <a:r>
              <a:rPr lang="en-US" b="1" dirty="0">
                <a:ea typeface="Calibri" panose="020F0502020204030204" pitchFamily="34" charset="0"/>
                <a:cs typeface="Times New Roman" panose="02020603050405020304" pitchFamily="18" charset="0"/>
              </a:rPr>
              <a:t>User Education Roles</a:t>
            </a:r>
            <a:endParaRPr lang="en-US" sz="1600" dirty="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dirty="0">
                <a:ea typeface="Calibri" panose="020F0502020204030204" pitchFamily="34" charset="0"/>
                <a:cs typeface="Times New Roman" panose="02020603050405020304" pitchFamily="18" charset="0"/>
              </a:rPr>
              <a:t> </a:t>
            </a:r>
            <a:r>
              <a:rPr lang="en-US" dirty="0" smtClean="0">
                <a:ea typeface="Calibri" panose="020F0502020204030204" pitchFamily="34" charset="0"/>
                <a:cs typeface="Times New Roman" panose="02020603050405020304" pitchFamily="18" charset="0"/>
              </a:rPr>
              <a:t>Building </a:t>
            </a:r>
            <a:r>
              <a:rPr lang="en-US" dirty="0">
                <a:ea typeface="Calibri" panose="020F0502020204030204" pitchFamily="34" charset="0"/>
                <a:cs typeface="Times New Roman" panose="02020603050405020304" pitchFamily="18" charset="0"/>
              </a:rPr>
              <a:t>good reading habits</a:t>
            </a:r>
            <a:endParaRPr lang="en-US" sz="1600" dirty="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dirty="0" smtClean="0">
                <a:ea typeface="Calibri" panose="020F0502020204030204" pitchFamily="34" charset="0"/>
                <a:cs typeface="Times New Roman" panose="02020603050405020304" pitchFamily="18" charset="0"/>
              </a:rPr>
              <a:t>Information </a:t>
            </a:r>
            <a:r>
              <a:rPr lang="en-US" dirty="0">
                <a:ea typeface="Calibri" panose="020F0502020204030204" pitchFamily="34" charset="0"/>
                <a:cs typeface="Times New Roman" panose="02020603050405020304" pitchFamily="18" charset="0"/>
              </a:rPr>
              <a:t>literacy, computer literacy</a:t>
            </a:r>
            <a:endParaRPr lang="en-US" sz="1600" dirty="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dirty="0" smtClean="0">
                <a:ea typeface="Calibri" panose="020F0502020204030204" pitchFamily="34" charset="0"/>
                <a:cs typeface="Times New Roman" panose="02020603050405020304" pitchFamily="18" charset="0"/>
              </a:rPr>
              <a:t>Encouraging </a:t>
            </a:r>
            <a:r>
              <a:rPr lang="en-US" dirty="0">
                <a:ea typeface="Calibri" panose="020F0502020204030204" pitchFamily="34" charset="0"/>
                <a:cs typeface="Times New Roman" panose="02020603050405020304" pitchFamily="18" charset="0"/>
              </a:rPr>
              <a:t>use of library collections and services</a:t>
            </a:r>
            <a:endParaRPr lang="en-US" sz="1600" dirty="0">
              <a:ea typeface="Calibri" panose="020F0502020204030204" pitchFamily="34" charset="0"/>
              <a:cs typeface="Times New Roman" panose="02020603050405020304" pitchFamily="18" charset="0"/>
            </a:endParaRPr>
          </a:p>
          <a:p>
            <a:pPr marL="0" marR="0" indent="0">
              <a:lnSpc>
                <a:spcPct val="107000"/>
              </a:lnSpc>
              <a:spcBef>
                <a:spcPts val="0"/>
              </a:spcBef>
              <a:spcAft>
                <a:spcPts val="800"/>
              </a:spcAft>
              <a:buNone/>
            </a:pPr>
            <a:r>
              <a:rPr lang="en-US" b="1" dirty="0">
                <a:ea typeface="Calibri" panose="020F0502020204030204" pitchFamily="34" charset="0"/>
                <a:cs typeface="Times New Roman" panose="02020603050405020304" pitchFamily="18" charset="0"/>
              </a:rPr>
              <a:t>Roles in Recreation</a:t>
            </a:r>
            <a:endParaRPr lang="en-US" sz="1600" dirty="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dirty="0" smtClean="0">
                <a:ea typeface="Calibri" panose="020F0502020204030204" pitchFamily="34" charset="0"/>
                <a:cs typeface="Times New Roman" panose="02020603050405020304" pitchFamily="18" charset="0"/>
              </a:rPr>
              <a:t>Supporting </a:t>
            </a:r>
            <a:r>
              <a:rPr lang="en-US" dirty="0">
                <a:ea typeface="Calibri" panose="020F0502020204030204" pitchFamily="34" charset="0"/>
                <a:cs typeface="Times New Roman" panose="02020603050405020304" pitchFamily="18" charset="0"/>
              </a:rPr>
              <a:t>the educational, civic, and cultural activities of groups and </a:t>
            </a:r>
            <a:r>
              <a:rPr lang="en-US" dirty="0" err="1">
                <a:ea typeface="Calibri" panose="020F0502020204030204" pitchFamily="34" charset="0"/>
                <a:cs typeface="Times New Roman" panose="02020603050405020304" pitchFamily="18" charset="0"/>
              </a:rPr>
              <a:t>organisations</a:t>
            </a:r>
            <a:r>
              <a:rPr lang="en-US" dirty="0">
                <a:ea typeface="Calibri" panose="020F0502020204030204" pitchFamily="34" charset="0"/>
                <a:cs typeface="Times New Roman" panose="02020603050405020304" pitchFamily="18" charset="0"/>
              </a:rPr>
              <a:t>.</a:t>
            </a:r>
            <a:endParaRPr lang="en-US" sz="1600" dirty="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346915419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54954" y="2114550"/>
            <a:ext cx="8825659" cy="5172075"/>
          </a:xfrm>
        </p:spPr>
        <p:txBody>
          <a:bodyPr>
            <a:normAutofit/>
          </a:bodyPr>
          <a:lstStyle/>
          <a:p>
            <a:pPr marL="0" marR="0" indent="0">
              <a:lnSpc>
                <a:spcPct val="107000"/>
              </a:lnSpc>
              <a:spcBef>
                <a:spcPts val="0"/>
              </a:spcBef>
              <a:spcAft>
                <a:spcPts val="800"/>
              </a:spcAft>
              <a:buNone/>
            </a:pPr>
            <a:r>
              <a:rPr lang="en-US" b="1" dirty="0">
                <a:ea typeface="Calibri" panose="020F0502020204030204" pitchFamily="34" charset="0"/>
                <a:cs typeface="Times New Roman" panose="02020603050405020304" pitchFamily="18" charset="0"/>
              </a:rPr>
              <a:t>Library as a Place</a:t>
            </a:r>
            <a:endParaRPr lang="en-US" sz="1600" dirty="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dirty="0">
                <a:ea typeface="Calibri" panose="020F0502020204030204" pitchFamily="34" charset="0"/>
                <a:cs typeface="Times New Roman" panose="02020603050405020304" pitchFamily="18" charset="0"/>
              </a:rPr>
              <a:t>Information commons(An information commons is an information system, such as a physical library or online community, that exists to produce, conserve, and preserve information for current and future generations</a:t>
            </a:r>
            <a:r>
              <a:rPr lang="en-US" dirty="0" smtClean="0">
                <a:ea typeface="Calibri" panose="020F0502020204030204" pitchFamily="34" charset="0"/>
                <a:cs typeface="Times New Roman" panose="02020603050405020304" pitchFamily="18" charset="0"/>
              </a:rPr>
              <a:t>.) </a:t>
            </a:r>
            <a:r>
              <a:rPr lang="en-US" dirty="0">
                <a:ea typeface="Calibri" panose="020F0502020204030204" pitchFamily="34" charset="0"/>
                <a:cs typeface="Times New Roman" panose="02020603050405020304" pitchFamily="18" charset="0"/>
              </a:rPr>
              <a:t>– a library model for learning</a:t>
            </a:r>
            <a:endParaRPr lang="en-US" sz="1600" dirty="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dirty="0" smtClean="0">
                <a:ea typeface="Calibri" panose="020F0502020204030204" pitchFamily="34" charset="0"/>
                <a:cs typeface="Times New Roman" panose="02020603050405020304" pitchFamily="18" charset="0"/>
              </a:rPr>
              <a:t>Offering </a:t>
            </a:r>
            <a:r>
              <a:rPr lang="en-US" dirty="0">
                <a:ea typeface="Calibri" panose="020F0502020204030204" pitchFamily="34" charset="0"/>
                <a:cs typeface="Times New Roman" panose="02020603050405020304" pitchFamily="18" charset="0"/>
              </a:rPr>
              <a:t>architecturally designed building as a place that inspires interest in every one for academic </a:t>
            </a:r>
            <a:r>
              <a:rPr lang="en-US" dirty="0" smtClean="0">
                <a:ea typeface="Calibri" panose="020F0502020204030204" pitchFamily="34" charset="0"/>
                <a:cs typeface="Times New Roman" panose="02020603050405020304" pitchFamily="18" charset="0"/>
              </a:rPr>
              <a:t>pursuits </a:t>
            </a:r>
          </a:p>
          <a:p>
            <a:pPr marL="0" marR="0" indent="0">
              <a:lnSpc>
                <a:spcPct val="107000"/>
              </a:lnSpc>
              <a:spcBef>
                <a:spcPts val="0"/>
              </a:spcBef>
              <a:spcAft>
                <a:spcPts val="800"/>
              </a:spcAft>
              <a:buNone/>
            </a:pPr>
            <a:r>
              <a:rPr lang="en-US" b="1" dirty="0" smtClean="0">
                <a:ea typeface="Calibri" panose="020F0502020204030204" pitchFamily="34" charset="0"/>
                <a:cs typeface="Times New Roman" panose="02020603050405020304" pitchFamily="18" charset="0"/>
              </a:rPr>
              <a:t>Social </a:t>
            </a:r>
            <a:r>
              <a:rPr lang="en-US" b="1" dirty="0">
                <a:ea typeface="Calibri" panose="020F0502020204030204" pitchFamily="34" charset="0"/>
                <a:cs typeface="Times New Roman" panose="02020603050405020304" pitchFamily="18" charset="0"/>
              </a:rPr>
              <a:t>and Cultural Roles</a:t>
            </a:r>
            <a:endParaRPr lang="en-US" sz="1600" b="1" dirty="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dirty="0" smtClean="0">
                <a:ea typeface="Calibri" panose="020F0502020204030204" pitchFamily="34" charset="0"/>
                <a:cs typeface="Times New Roman" panose="02020603050405020304" pitchFamily="18" charset="0"/>
              </a:rPr>
              <a:t>Democratisation </a:t>
            </a:r>
            <a:r>
              <a:rPr lang="en-US" dirty="0">
                <a:ea typeface="Calibri" panose="020F0502020204030204" pitchFamily="34" charset="0"/>
                <a:cs typeface="Times New Roman" panose="02020603050405020304" pitchFamily="18" charset="0"/>
              </a:rPr>
              <a:t>of information and knowledge in the society</a:t>
            </a:r>
            <a:endParaRPr lang="en-US" sz="1600" dirty="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dirty="0" smtClean="0">
                <a:ea typeface="Calibri" panose="020F0502020204030204" pitchFamily="34" charset="0"/>
                <a:cs typeface="Times New Roman" panose="02020603050405020304" pitchFamily="18" charset="0"/>
              </a:rPr>
              <a:t>Linking </a:t>
            </a:r>
            <a:r>
              <a:rPr lang="en-US" dirty="0">
                <a:ea typeface="Calibri" panose="020F0502020204030204" pitchFamily="34" charset="0"/>
                <a:cs typeface="Times New Roman" panose="02020603050405020304" pitchFamily="18" charset="0"/>
              </a:rPr>
              <a:t>people to knowledge and information sources</a:t>
            </a:r>
            <a:endParaRPr lang="en-US" sz="1600" dirty="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dirty="0" smtClean="0">
                <a:ea typeface="Calibri" panose="020F0502020204030204" pitchFamily="34" charset="0"/>
                <a:cs typeface="Times New Roman" panose="02020603050405020304" pitchFamily="18" charset="0"/>
              </a:rPr>
              <a:t>Giving </a:t>
            </a:r>
            <a:r>
              <a:rPr lang="en-US" dirty="0">
                <a:ea typeface="Calibri" panose="020F0502020204030204" pitchFamily="34" charset="0"/>
                <a:cs typeface="Times New Roman" panose="02020603050405020304" pitchFamily="18" charset="0"/>
              </a:rPr>
              <a:t>under-privileged sections of the society awareness about opportunities available in the society for their social and economic development</a:t>
            </a:r>
            <a:endParaRPr lang="en-US" sz="1600" dirty="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416076684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Community information resources</a:t>
            </a:r>
          </a:p>
          <a:p>
            <a:r>
              <a:rPr lang="en-US" dirty="0"/>
              <a:t>Community awareness about State </a:t>
            </a:r>
            <a:r>
              <a:rPr lang="en-US" dirty="0" err="1"/>
              <a:t>programmes</a:t>
            </a:r>
            <a:r>
              <a:rPr lang="en-US" dirty="0"/>
              <a:t> such as mass literacy</a:t>
            </a:r>
          </a:p>
          <a:p>
            <a:r>
              <a:rPr lang="en-US" dirty="0" err="1"/>
              <a:t>Organising</a:t>
            </a:r>
            <a:r>
              <a:rPr lang="en-US" dirty="0"/>
              <a:t> cultural activities to promote social harmony such as book discussions, lectures on important topics</a:t>
            </a:r>
          </a:p>
          <a:p>
            <a:r>
              <a:rPr lang="en-US" dirty="0"/>
              <a:t>Supporting the civic and cultural activities of groups and </a:t>
            </a:r>
            <a:r>
              <a:rPr lang="en-US" dirty="0" err="1"/>
              <a:t>organisations</a:t>
            </a:r>
            <a:endParaRPr lang="en-US" dirty="0"/>
          </a:p>
          <a:p>
            <a:r>
              <a:rPr lang="en-US" dirty="0"/>
              <a:t>Knowledge preservation for posterity</a:t>
            </a:r>
          </a:p>
          <a:p>
            <a:r>
              <a:rPr lang="en-US" dirty="0"/>
              <a:t>Capturing and preserving traditional knowledge</a:t>
            </a:r>
          </a:p>
          <a:p>
            <a:r>
              <a:rPr lang="en-US" dirty="0"/>
              <a:t>Serving as a gateway to local and national government</a:t>
            </a:r>
          </a:p>
          <a:p>
            <a:endParaRPr lang="en-US" dirty="0"/>
          </a:p>
        </p:txBody>
      </p:sp>
    </p:spTree>
    <p:extLst>
      <p:ext uri="{BB962C8B-B14F-4D97-AF65-F5344CB8AC3E}">
        <p14:creationId xmlns:p14="http://schemas.microsoft.com/office/powerpoint/2010/main" val="114242849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Information Society</a:t>
            </a:r>
            <a:endParaRPr lang="en-US" dirty="0"/>
          </a:p>
        </p:txBody>
      </p:sp>
      <p:pic>
        <p:nvPicPr>
          <p:cNvPr id="4" name="Content Placeholder 3"/>
          <p:cNvPicPr>
            <a:picLocks noGrp="1" noChangeAspect="1"/>
          </p:cNvPicPr>
          <p:nvPr>
            <p:ph idx="1"/>
          </p:nvPr>
        </p:nvPicPr>
        <p:blipFill>
          <a:blip r:embed="rId2"/>
          <a:stretch>
            <a:fillRect/>
          </a:stretch>
        </p:blipFill>
        <p:spPr>
          <a:xfrm>
            <a:off x="242888" y="2348705"/>
            <a:ext cx="9772650" cy="4323557"/>
          </a:xfrm>
          <a:prstGeom prst="rect">
            <a:avLst/>
          </a:prstGeom>
        </p:spPr>
      </p:pic>
    </p:spTree>
    <p:extLst>
      <p:ext uri="{BB962C8B-B14F-4D97-AF65-F5344CB8AC3E}">
        <p14:creationId xmlns:p14="http://schemas.microsoft.com/office/powerpoint/2010/main" val="44888589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This Concept Started?</a:t>
            </a:r>
            <a:endParaRPr lang="en-US" dirty="0"/>
          </a:p>
        </p:txBody>
      </p:sp>
      <p:sp>
        <p:nvSpPr>
          <p:cNvPr id="3" name="Content Placeholder 2"/>
          <p:cNvSpPr>
            <a:spLocks noGrp="1"/>
          </p:cNvSpPr>
          <p:nvPr>
            <p:ph idx="1"/>
          </p:nvPr>
        </p:nvSpPr>
        <p:spPr>
          <a:xfrm>
            <a:off x="677334" y="1800225"/>
            <a:ext cx="8596668" cy="4500563"/>
          </a:xfrm>
        </p:spPr>
        <p:txBody>
          <a:bodyPr>
            <a:normAutofit/>
          </a:bodyPr>
          <a:lstStyle/>
          <a:p>
            <a:r>
              <a:rPr lang="en-US" sz="2400" dirty="0" err="1"/>
              <a:t>Yoneji</a:t>
            </a:r>
            <a:r>
              <a:rPr lang="en-US" sz="2400" dirty="0"/>
              <a:t> Masuda </a:t>
            </a:r>
            <a:r>
              <a:rPr lang="en-US" sz="2400" dirty="0" smtClean="0"/>
              <a:t>(1905–1995</a:t>
            </a:r>
            <a:r>
              <a:rPr lang="en-US" sz="2400" dirty="0"/>
              <a:t>) was a Japanese sociologist whose early ideas on information and communication helped him become known as the "Father of the Information Society". </a:t>
            </a:r>
          </a:p>
        </p:txBody>
      </p:sp>
    </p:spTree>
    <p:extLst>
      <p:ext uri="{BB962C8B-B14F-4D97-AF65-F5344CB8AC3E}">
        <p14:creationId xmlns:p14="http://schemas.microsoft.com/office/powerpoint/2010/main" val="67698859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628650"/>
            <a:ext cx="8596668" cy="5843587"/>
          </a:xfrm>
        </p:spPr>
        <p:txBody>
          <a:bodyPr>
            <a:noAutofit/>
          </a:bodyPr>
          <a:lstStyle/>
          <a:p>
            <a:pPr>
              <a:lnSpc>
                <a:spcPct val="150000"/>
              </a:lnSpc>
            </a:pPr>
            <a:r>
              <a:rPr lang="en-US" sz="2400" dirty="0"/>
              <a:t>An information society is a society where the creation, distribution, use, integration </a:t>
            </a:r>
            <a:r>
              <a:rPr lang="en-US" sz="2400" dirty="0" smtClean="0"/>
              <a:t>and manipulation </a:t>
            </a:r>
            <a:r>
              <a:rPr lang="en-US" sz="2400" dirty="0"/>
              <a:t>of information is a significant economic, political, and cultural </a:t>
            </a:r>
            <a:r>
              <a:rPr lang="en-US" sz="2400" dirty="0" smtClean="0"/>
              <a:t>activity. The </a:t>
            </a:r>
            <a:r>
              <a:rPr lang="en-US" sz="2400" dirty="0"/>
              <a:t>aim of the information society is to gain competitive advantage </a:t>
            </a:r>
            <a:r>
              <a:rPr lang="en-US" sz="2400" dirty="0" smtClean="0"/>
              <a:t>internationally, through </a:t>
            </a:r>
            <a:r>
              <a:rPr lang="en-US" sz="2400" dirty="0"/>
              <a:t>using information technology (IT) in a creative and productive way.</a:t>
            </a:r>
            <a:br>
              <a:rPr lang="en-US" sz="2400" dirty="0"/>
            </a:br>
            <a:r>
              <a:rPr lang="en-US" sz="2400" dirty="0" smtClean="0"/>
              <a:t>													(</a:t>
            </a:r>
            <a:r>
              <a:rPr lang="en-US" sz="2400" dirty="0"/>
              <a:t>BRANSCOMB)</a:t>
            </a:r>
            <a:br>
              <a:rPr lang="en-US" sz="2400" dirty="0"/>
            </a:br>
            <a:r>
              <a:rPr lang="en-US" sz="2400" dirty="0"/>
              <a:t> Ever since the 1960s, ‘information society’ has been one of the key terms used </a:t>
            </a:r>
            <a:r>
              <a:rPr lang="en-US" sz="2400" dirty="0" smtClean="0"/>
              <a:t>to describe </a:t>
            </a:r>
            <a:r>
              <a:rPr lang="en-US" sz="2400" dirty="0"/>
              <a:t>today’s world. </a:t>
            </a:r>
            <a:r>
              <a:rPr lang="en-US" sz="2400" dirty="0" smtClean="0"/>
              <a:t/>
            </a:r>
            <a:br>
              <a:rPr lang="en-US" sz="2400" dirty="0" smtClean="0"/>
            </a:br>
            <a:endParaRPr lang="en-US" sz="2400" dirty="0"/>
          </a:p>
        </p:txBody>
      </p:sp>
    </p:spTree>
    <p:extLst>
      <p:ext uri="{BB962C8B-B14F-4D97-AF65-F5344CB8AC3E}">
        <p14:creationId xmlns:p14="http://schemas.microsoft.com/office/powerpoint/2010/main" val="111544137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Evolution of the Information Age/Society</a:t>
            </a:r>
            <a:endParaRPr lang="en-US" dirty="0"/>
          </a:p>
        </p:txBody>
      </p:sp>
      <p:sp>
        <p:nvSpPr>
          <p:cNvPr id="3" name="Content Placeholder 2"/>
          <p:cNvSpPr>
            <a:spLocks noGrp="1"/>
          </p:cNvSpPr>
          <p:nvPr>
            <p:ph idx="1"/>
          </p:nvPr>
        </p:nvSpPr>
        <p:spPr>
          <a:xfrm>
            <a:off x="677334" y="1285875"/>
            <a:ext cx="8596668" cy="5343525"/>
          </a:xfrm>
        </p:spPr>
        <p:txBody>
          <a:bodyPr>
            <a:normAutofit/>
          </a:bodyPr>
          <a:lstStyle/>
          <a:p>
            <a:pPr>
              <a:defRPr/>
            </a:pPr>
            <a:r>
              <a:rPr lang="en-US" sz="3600" b="1" i="1" dirty="0"/>
              <a:t>Agricultural Age:</a:t>
            </a:r>
            <a:r>
              <a:rPr lang="en-US" sz="3600" b="1" dirty="0"/>
              <a:t> </a:t>
            </a:r>
          </a:p>
          <a:p>
            <a:pPr lvl="1">
              <a:lnSpc>
                <a:spcPct val="150000"/>
              </a:lnSpc>
              <a:defRPr/>
            </a:pPr>
            <a:r>
              <a:rPr lang="en-US" sz="2400" dirty="0"/>
              <a:t>The period up to the 1800s, when the majority of workers were farmers whose lives revolved around agriculture.</a:t>
            </a:r>
          </a:p>
          <a:p>
            <a:pPr>
              <a:defRPr/>
            </a:pPr>
            <a:r>
              <a:rPr lang="en-US" sz="3900" b="1" i="1" dirty="0"/>
              <a:t>Industrial Age:</a:t>
            </a:r>
            <a:r>
              <a:rPr lang="en-US" sz="3900" b="1" dirty="0"/>
              <a:t> </a:t>
            </a:r>
          </a:p>
          <a:p>
            <a:pPr lvl="1">
              <a:lnSpc>
                <a:spcPct val="150000"/>
              </a:lnSpc>
              <a:defRPr/>
            </a:pPr>
            <a:r>
              <a:rPr lang="en-US" sz="2400" dirty="0"/>
              <a:t>The period from the 1800s to 1957, when work processes were simplified through mechanization and automation.</a:t>
            </a:r>
          </a:p>
          <a:p>
            <a:endParaRPr lang="en-US" dirty="0"/>
          </a:p>
        </p:txBody>
      </p:sp>
    </p:spTree>
    <p:extLst>
      <p:ext uri="{BB962C8B-B14F-4D97-AF65-F5344CB8AC3E}">
        <p14:creationId xmlns:p14="http://schemas.microsoft.com/office/powerpoint/2010/main" val="302013051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Information </a:t>
            </a:r>
            <a:r>
              <a:rPr lang="en-US" altLang="en-US" dirty="0" smtClean="0"/>
              <a:t>Age</a:t>
            </a:r>
            <a:endParaRPr lang="en-US" dirty="0"/>
          </a:p>
        </p:txBody>
      </p:sp>
      <p:sp>
        <p:nvSpPr>
          <p:cNvPr id="3" name="Content Placeholder 2"/>
          <p:cNvSpPr>
            <a:spLocks noGrp="1"/>
          </p:cNvSpPr>
          <p:nvPr>
            <p:ph idx="1"/>
          </p:nvPr>
        </p:nvSpPr>
        <p:spPr>
          <a:xfrm>
            <a:off x="677334" y="1328738"/>
            <a:ext cx="8596668" cy="5214937"/>
          </a:xfrm>
        </p:spPr>
        <p:txBody>
          <a:bodyPr/>
          <a:lstStyle/>
          <a:p>
            <a:r>
              <a:rPr lang="en-US" sz="2400" dirty="0" smtClean="0"/>
              <a:t>The </a:t>
            </a:r>
            <a:r>
              <a:rPr lang="en-US" sz="2400" dirty="0"/>
              <a:t>period that began in 1957, in which the majority of workers are involved in the creation, distribution, and application of information.</a:t>
            </a:r>
          </a:p>
          <a:p>
            <a:pPr lvl="1">
              <a:lnSpc>
                <a:spcPct val="150000"/>
              </a:lnSpc>
            </a:pPr>
            <a:r>
              <a:rPr lang="en-US" sz="2400" dirty="0"/>
              <a:t>Knowledge Workers: Workers involved in the creation, distribution, and application of information.</a:t>
            </a:r>
          </a:p>
          <a:p>
            <a:endParaRPr lang="en-US" sz="2400" dirty="0"/>
          </a:p>
        </p:txBody>
      </p:sp>
      <p:pic>
        <p:nvPicPr>
          <p:cNvPr id="4" name="Picture 3"/>
          <p:cNvPicPr>
            <a:picLocks noChangeAspect="1"/>
          </p:cNvPicPr>
          <p:nvPr/>
        </p:nvPicPr>
        <p:blipFill>
          <a:blip r:embed="rId2"/>
          <a:stretch>
            <a:fillRect/>
          </a:stretch>
        </p:blipFill>
        <p:spPr>
          <a:xfrm>
            <a:off x="1408427" y="3776492"/>
            <a:ext cx="9022862" cy="3081508"/>
          </a:xfrm>
          <a:prstGeom prst="rect">
            <a:avLst/>
          </a:prstGeom>
        </p:spPr>
      </p:pic>
    </p:spTree>
    <p:extLst>
      <p:ext uri="{BB962C8B-B14F-4D97-AF65-F5344CB8AC3E}">
        <p14:creationId xmlns:p14="http://schemas.microsoft.com/office/powerpoint/2010/main" val="44473460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Information Cycle</a:t>
            </a:r>
            <a:endParaRPr lang="en-US" dirty="0"/>
          </a:p>
        </p:txBody>
      </p:sp>
      <p:sp>
        <p:nvSpPr>
          <p:cNvPr id="3" name="Content Placeholder 2"/>
          <p:cNvSpPr>
            <a:spLocks noGrp="1"/>
          </p:cNvSpPr>
          <p:nvPr>
            <p:ph idx="1"/>
          </p:nvPr>
        </p:nvSpPr>
        <p:spPr>
          <a:xfrm>
            <a:off x="677334" y="1270000"/>
            <a:ext cx="8596668" cy="5030788"/>
          </a:xfrm>
        </p:spPr>
        <p:txBody>
          <a:bodyPr>
            <a:noAutofit/>
          </a:bodyPr>
          <a:lstStyle/>
          <a:p>
            <a:r>
              <a:rPr lang="en-US" sz="2400" b="1" dirty="0"/>
              <a:t>Creators of information </a:t>
            </a:r>
            <a:r>
              <a:rPr lang="en-US" sz="2400" dirty="0"/>
              <a:t>– writers, musicians, artists,</a:t>
            </a:r>
            <a:br>
              <a:rPr lang="en-US" sz="2400" dirty="0"/>
            </a:br>
            <a:r>
              <a:rPr lang="en-US" sz="2400" dirty="0"/>
              <a:t>researchers, database producers, web producers</a:t>
            </a:r>
            <a:br>
              <a:rPr lang="en-US" sz="2400" dirty="0"/>
            </a:br>
            <a:r>
              <a:rPr lang="en-US" sz="2400" dirty="0"/>
              <a:t> </a:t>
            </a:r>
            <a:r>
              <a:rPr lang="en-US" sz="2400" b="1" dirty="0"/>
              <a:t>Information products </a:t>
            </a:r>
            <a:r>
              <a:rPr lang="en-US" sz="2400" dirty="0"/>
              <a:t>-- books, videos, magazines, web </a:t>
            </a:r>
            <a:r>
              <a:rPr lang="en-US" sz="2400" dirty="0" smtClean="0"/>
              <a:t>sites</a:t>
            </a:r>
            <a:endParaRPr lang="en-US" sz="2400" dirty="0"/>
          </a:p>
          <a:p>
            <a:r>
              <a:rPr lang="en-US" sz="2400" b="1" dirty="0" smtClean="0"/>
              <a:t>Distributors </a:t>
            </a:r>
            <a:r>
              <a:rPr lang="en-US" sz="2400" b="1" dirty="0"/>
              <a:t>of information </a:t>
            </a:r>
            <a:r>
              <a:rPr lang="en-US" sz="2400" dirty="0"/>
              <a:t>-- publishers, Internet </a:t>
            </a:r>
            <a:r>
              <a:rPr lang="en-US" sz="2400" dirty="0" smtClean="0"/>
              <a:t>providers, vendors</a:t>
            </a:r>
            <a:r>
              <a:rPr lang="en-US" sz="2400" dirty="0"/>
              <a:t>, </a:t>
            </a:r>
            <a:r>
              <a:rPr lang="en-US" sz="2400" dirty="0" smtClean="0"/>
              <a:t>producers</a:t>
            </a:r>
            <a:endParaRPr lang="en-US" sz="2400" dirty="0"/>
          </a:p>
          <a:p>
            <a:r>
              <a:rPr lang="en-US" sz="2400" b="1" dirty="0" smtClean="0"/>
              <a:t>Disseminators </a:t>
            </a:r>
            <a:r>
              <a:rPr lang="en-US" sz="2400" b="1" dirty="0"/>
              <a:t>of information </a:t>
            </a:r>
            <a:r>
              <a:rPr lang="en-US" sz="2400" dirty="0"/>
              <a:t>-- schools, libraries, colleges </a:t>
            </a:r>
            <a:r>
              <a:rPr lang="en-US" sz="2400" dirty="0" smtClean="0"/>
              <a:t>and universities</a:t>
            </a:r>
            <a:r>
              <a:rPr lang="en-US" sz="2400" dirty="0"/>
              <a:t>, businesses, government, </a:t>
            </a:r>
            <a:r>
              <a:rPr lang="en-US" sz="2400" dirty="0" smtClean="0"/>
              <a:t>museums</a:t>
            </a:r>
            <a:endParaRPr lang="en-US" sz="2400" dirty="0"/>
          </a:p>
          <a:p>
            <a:r>
              <a:rPr lang="en-US" sz="2400" b="1" dirty="0" smtClean="0"/>
              <a:t>Users </a:t>
            </a:r>
            <a:r>
              <a:rPr lang="en-US" sz="2400" b="1" dirty="0"/>
              <a:t>of information </a:t>
            </a:r>
            <a:r>
              <a:rPr lang="en-US" sz="2400" dirty="0"/>
              <a:t>-- individuals, business persons,</a:t>
            </a:r>
            <a:br>
              <a:rPr lang="en-US" sz="2400" dirty="0"/>
            </a:br>
            <a:r>
              <a:rPr lang="en-US" sz="2400" dirty="0"/>
              <a:t>researchers, employees and employers </a:t>
            </a:r>
            <a:br>
              <a:rPr lang="en-US" sz="2400" dirty="0"/>
            </a:br>
            <a:endParaRPr lang="en-US" sz="2400" dirty="0"/>
          </a:p>
        </p:txBody>
      </p:sp>
    </p:spTree>
    <p:extLst>
      <p:ext uri="{BB962C8B-B14F-4D97-AF65-F5344CB8AC3E}">
        <p14:creationId xmlns:p14="http://schemas.microsoft.com/office/powerpoint/2010/main" val="16895389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latin typeface="+mn-lt"/>
              </a:rPr>
              <a:t>Information</a:t>
            </a:r>
            <a:endParaRPr lang="en-GB" b="1" dirty="0">
              <a:latin typeface="+mn-lt"/>
            </a:endParaRPr>
          </a:p>
        </p:txBody>
      </p:sp>
      <p:sp>
        <p:nvSpPr>
          <p:cNvPr id="3" name="Content Placeholder 2"/>
          <p:cNvSpPr>
            <a:spLocks noGrp="1"/>
          </p:cNvSpPr>
          <p:nvPr>
            <p:ph idx="1"/>
          </p:nvPr>
        </p:nvSpPr>
        <p:spPr>
          <a:xfrm>
            <a:off x="1981200" y="2249424"/>
            <a:ext cx="8229600" cy="4325112"/>
          </a:xfrm>
          <a:prstGeom prst="rect">
            <a:avLst/>
          </a:prstGeom>
        </p:spPr>
        <p:txBody>
          <a:bodyPr/>
          <a:lstStyle/>
          <a:p>
            <a:pPr marL="109728" indent="0">
              <a:lnSpc>
                <a:spcPct val="150000"/>
              </a:lnSpc>
              <a:buNone/>
            </a:pPr>
            <a:r>
              <a:rPr lang="en-US" sz="2400" cap="none" dirty="0" smtClean="0"/>
              <a:t>Derived from two Latin words</a:t>
            </a:r>
          </a:p>
          <a:p>
            <a:pPr>
              <a:lnSpc>
                <a:spcPct val="150000"/>
              </a:lnSpc>
            </a:pPr>
            <a:r>
              <a:rPr lang="en-US" sz="2400" cap="none" dirty="0" smtClean="0"/>
              <a:t>Formation</a:t>
            </a:r>
          </a:p>
          <a:p>
            <a:pPr>
              <a:lnSpc>
                <a:spcPct val="150000"/>
              </a:lnSpc>
            </a:pPr>
            <a:r>
              <a:rPr lang="en-US" sz="2400" cap="none" dirty="0" smtClean="0"/>
              <a:t>Forma</a:t>
            </a:r>
          </a:p>
          <a:p>
            <a:pPr marL="109728" indent="0">
              <a:lnSpc>
                <a:spcPct val="150000"/>
              </a:lnSpc>
              <a:buNone/>
            </a:pPr>
            <a:r>
              <a:rPr lang="en-US" sz="2400" cap="none" dirty="0" smtClean="0"/>
              <a:t>Both terms covey same meaning of giving shape to something and forming a pattern</a:t>
            </a:r>
          </a:p>
          <a:p>
            <a:pPr>
              <a:lnSpc>
                <a:spcPct val="150000"/>
              </a:lnSpc>
            </a:pPr>
            <a:endParaRPr lang="en-US" dirty="0"/>
          </a:p>
          <a:p>
            <a:endParaRPr lang="en-GB" dirty="0"/>
          </a:p>
        </p:txBody>
      </p:sp>
    </p:spTree>
    <p:extLst>
      <p:ext uri="{BB962C8B-B14F-4D97-AF65-F5344CB8AC3E}">
        <p14:creationId xmlns:p14="http://schemas.microsoft.com/office/powerpoint/2010/main" val="62686815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5" name="Content Placeholder 4"/>
          <p:cNvPicPr>
            <a:picLocks noGrp="1" noChangeAspect="1"/>
          </p:cNvPicPr>
          <p:nvPr>
            <p:ph idx="1"/>
          </p:nvPr>
        </p:nvPicPr>
        <p:blipFill>
          <a:blip r:embed="rId2"/>
          <a:stretch>
            <a:fillRect/>
          </a:stretch>
        </p:blipFill>
        <p:spPr>
          <a:xfrm>
            <a:off x="677334" y="609600"/>
            <a:ext cx="6652154" cy="1238250"/>
          </a:xfrm>
          <a:prstGeom prst="rect">
            <a:avLst/>
          </a:prstGeom>
        </p:spPr>
      </p:pic>
      <p:sp>
        <p:nvSpPr>
          <p:cNvPr id="6" name="Rectangle 5"/>
          <p:cNvSpPr/>
          <p:nvPr/>
        </p:nvSpPr>
        <p:spPr>
          <a:xfrm>
            <a:off x="677333" y="1951673"/>
            <a:ext cx="9138179" cy="4339650"/>
          </a:xfrm>
          <a:prstGeom prst="rect">
            <a:avLst/>
          </a:prstGeom>
        </p:spPr>
        <p:txBody>
          <a:bodyPr wrap="square">
            <a:spAutoFit/>
          </a:bodyPr>
          <a:lstStyle/>
          <a:p>
            <a:pPr marL="342900" indent="-342900">
              <a:lnSpc>
                <a:spcPct val="200000"/>
              </a:lnSpc>
              <a:buFont typeface="Wingdings" panose="05000000000000000000" pitchFamily="2" charset="2"/>
              <a:buChar char="Ø"/>
            </a:pPr>
            <a:r>
              <a:rPr lang="en-US" sz="2400" dirty="0"/>
              <a:t>Development of technology (The storage </a:t>
            </a:r>
            <a:r>
              <a:rPr lang="en-US" sz="2400" dirty="0" smtClean="0"/>
              <a:t>capacity, communication </a:t>
            </a:r>
            <a:r>
              <a:rPr lang="en-US" sz="2400" dirty="0"/>
              <a:t>channels, Computer and </a:t>
            </a:r>
            <a:r>
              <a:rPr lang="en-US" sz="2400" dirty="0" smtClean="0"/>
              <a:t>Internet)</a:t>
            </a:r>
            <a:endParaRPr lang="en-US" sz="2400" dirty="0"/>
          </a:p>
          <a:p>
            <a:pPr marL="342900" indent="-342900">
              <a:lnSpc>
                <a:spcPct val="200000"/>
              </a:lnSpc>
              <a:buFont typeface="Wingdings" panose="05000000000000000000" pitchFamily="2" charset="2"/>
              <a:buChar char="Ø"/>
            </a:pPr>
            <a:r>
              <a:rPr lang="en-US" sz="2400" dirty="0" smtClean="0"/>
              <a:t>Structural </a:t>
            </a:r>
            <a:r>
              <a:rPr lang="en-US" sz="2400" dirty="0"/>
              <a:t>change of the </a:t>
            </a:r>
            <a:r>
              <a:rPr lang="en-US" sz="2400" dirty="0" smtClean="0"/>
              <a:t>economy</a:t>
            </a:r>
            <a:endParaRPr lang="en-US" sz="2400" dirty="0"/>
          </a:p>
          <a:p>
            <a:pPr marL="342900" indent="-342900">
              <a:lnSpc>
                <a:spcPct val="200000"/>
              </a:lnSpc>
              <a:buFont typeface="Wingdings" panose="05000000000000000000" pitchFamily="2" charset="2"/>
              <a:buChar char="Ø"/>
            </a:pPr>
            <a:r>
              <a:rPr lang="en-US" sz="2400" dirty="0" smtClean="0"/>
              <a:t>Social Changes</a:t>
            </a:r>
            <a:endParaRPr lang="en-US" sz="2400" dirty="0"/>
          </a:p>
          <a:p>
            <a:pPr marL="342900" indent="-342900">
              <a:lnSpc>
                <a:spcPct val="200000"/>
              </a:lnSpc>
              <a:buFont typeface="Wingdings" panose="05000000000000000000" pitchFamily="2" charset="2"/>
              <a:buChar char="Ø"/>
            </a:pPr>
            <a:r>
              <a:rPr lang="en-US" sz="2400" dirty="0" smtClean="0"/>
              <a:t>Work </a:t>
            </a:r>
            <a:r>
              <a:rPr lang="en-US" sz="2400" dirty="0"/>
              <a:t>processes </a:t>
            </a:r>
            <a:br>
              <a:rPr lang="en-US" sz="2400" dirty="0"/>
            </a:br>
            <a:endParaRPr lang="en-US" dirty="0"/>
          </a:p>
        </p:txBody>
      </p:sp>
    </p:spTree>
    <p:extLst>
      <p:ext uri="{BB962C8B-B14F-4D97-AF65-F5344CB8AC3E}">
        <p14:creationId xmlns:p14="http://schemas.microsoft.com/office/powerpoint/2010/main" val="307381918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295275"/>
            <a:ext cx="8596668" cy="676275"/>
          </a:xfrm>
        </p:spPr>
        <p:txBody>
          <a:bodyPr/>
          <a:lstStyle/>
          <a:p>
            <a:r>
              <a:rPr lang="en-US" dirty="0" smtClean="0"/>
              <a:t>Indicators of IS</a:t>
            </a:r>
            <a:endParaRPr lang="en-US" dirty="0"/>
          </a:p>
        </p:txBody>
      </p:sp>
      <p:sp>
        <p:nvSpPr>
          <p:cNvPr id="3" name="Content Placeholder 2"/>
          <p:cNvSpPr>
            <a:spLocks noGrp="1"/>
          </p:cNvSpPr>
          <p:nvPr>
            <p:ph idx="1"/>
          </p:nvPr>
        </p:nvSpPr>
        <p:spPr>
          <a:xfrm>
            <a:off x="677334" y="971550"/>
            <a:ext cx="8596668" cy="5886450"/>
          </a:xfrm>
        </p:spPr>
        <p:txBody>
          <a:bodyPr>
            <a:noAutofit/>
          </a:bodyPr>
          <a:lstStyle/>
          <a:p>
            <a:pPr>
              <a:lnSpc>
                <a:spcPct val="150000"/>
              </a:lnSpc>
            </a:pPr>
            <a:r>
              <a:rPr lang="en-US" sz="2400" dirty="0"/>
              <a:t>Growth of </a:t>
            </a:r>
            <a:r>
              <a:rPr lang="en-US" sz="2400" dirty="0" smtClean="0"/>
              <a:t>Telecommunication</a:t>
            </a:r>
            <a:endParaRPr lang="en-US" sz="2400" dirty="0"/>
          </a:p>
          <a:p>
            <a:pPr>
              <a:lnSpc>
                <a:spcPct val="150000"/>
              </a:lnSpc>
            </a:pPr>
            <a:r>
              <a:rPr lang="en-US" sz="2400" dirty="0" smtClean="0"/>
              <a:t>Computers </a:t>
            </a:r>
            <a:r>
              <a:rPr lang="en-US" sz="2400" dirty="0"/>
              <a:t>and </a:t>
            </a:r>
            <a:r>
              <a:rPr lang="en-US" sz="2400" dirty="0" smtClean="0"/>
              <a:t>ICTs</a:t>
            </a:r>
            <a:endParaRPr lang="en-US" sz="2400" dirty="0"/>
          </a:p>
          <a:p>
            <a:pPr>
              <a:lnSpc>
                <a:spcPct val="150000"/>
              </a:lnSpc>
            </a:pPr>
            <a:r>
              <a:rPr lang="en-US" sz="2400" dirty="0" smtClean="0"/>
              <a:t>Skilled Professionals</a:t>
            </a:r>
          </a:p>
          <a:p>
            <a:pPr>
              <a:lnSpc>
                <a:spcPct val="150000"/>
              </a:lnSpc>
            </a:pPr>
            <a:r>
              <a:rPr lang="en-US" sz="2400" dirty="0" smtClean="0"/>
              <a:t> </a:t>
            </a:r>
            <a:r>
              <a:rPr lang="en-US" sz="2400" dirty="0"/>
              <a:t>Equal </a:t>
            </a:r>
            <a:r>
              <a:rPr lang="en-US" sz="2400" dirty="0" smtClean="0"/>
              <a:t>opportunities</a:t>
            </a:r>
            <a:endParaRPr lang="en-US" sz="2400" dirty="0"/>
          </a:p>
          <a:p>
            <a:pPr>
              <a:lnSpc>
                <a:spcPct val="150000"/>
              </a:lnSpc>
            </a:pPr>
            <a:r>
              <a:rPr lang="en-US" sz="2400" dirty="0" smtClean="0"/>
              <a:t>Information </a:t>
            </a:r>
            <a:r>
              <a:rPr lang="en-US" sz="2400" dirty="0"/>
              <a:t>as a critical asset:</a:t>
            </a:r>
            <a:br>
              <a:rPr lang="en-US" sz="2400" dirty="0"/>
            </a:br>
            <a:r>
              <a:rPr lang="en-US" sz="2400" dirty="0"/>
              <a:t>Creation, acquisition, management, delivery</a:t>
            </a:r>
            <a:br>
              <a:rPr lang="en-US" sz="2400" dirty="0"/>
            </a:br>
            <a:r>
              <a:rPr lang="en-US" sz="2400" b="1" dirty="0"/>
              <a:t>Strong Indicators</a:t>
            </a:r>
            <a:br>
              <a:rPr lang="en-US" sz="2400" b="1" dirty="0"/>
            </a:br>
            <a:r>
              <a:rPr lang="en-US" sz="2400" dirty="0"/>
              <a:t>Use of information by citizens to increase </a:t>
            </a:r>
            <a:r>
              <a:rPr lang="en-US" sz="2400" dirty="0" smtClean="0"/>
              <a:t>their involvement </a:t>
            </a:r>
            <a:r>
              <a:rPr lang="en-US" sz="2400" dirty="0"/>
              <a:t>in public policy making and social life </a:t>
            </a:r>
            <a:br>
              <a:rPr lang="en-US" sz="2400" dirty="0"/>
            </a:br>
            <a:endParaRPr lang="en-US" sz="2400" dirty="0"/>
          </a:p>
        </p:txBody>
      </p:sp>
    </p:spTree>
    <p:extLst>
      <p:ext uri="{BB962C8B-B14F-4D97-AF65-F5344CB8AC3E}">
        <p14:creationId xmlns:p14="http://schemas.microsoft.com/office/powerpoint/2010/main" val="147226203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280987"/>
            <a:ext cx="8596668" cy="933451"/>
          </a:xfrm>
        </p:spPr>
        <p:txBody>
          <a:bodyPr/>
          <a:lstStyle/>
          <a:p>
            <a:r>
              <a:rPr lang="en-US" dirty="0" smtClean="0"/>
              <a:t>Information Laws TO Regulate IS</a:t>
            </a:r>
            <a:endParaRPr lang="en-US" dirty="0"/>
          </a:p>
        </p:txBody>
      </p:sp>
      <p:sp>
        <p:nvSpPr>
          <p:cNvPr id="3" name="Content Placeholder 2"/>
          <p:cNvSpPr>
            <a:spLocks noGrp="1"/>
          </p:cNvSpPr>
          <p:nvPr>
            <p:ph idx="1"/>
          </p:nvPr>
        </p:nvSpPr>
        <p:spPr>
          <a:xfrm>
            <a:off x="677333" y="1042989"/>
            <a:ext cx="10266891" cy="5815012"/>
          </a:xfrm>
        </p:spPr>
        <p:txBody>
          <a:bodyPr>
            <a:normAutofit/>
          </a:bodyPr>
          <a:lstStyle/>
          <a:p>
            <a:r>
              <a:rPr lang="en-US" sz="2400" dirty="0"/>
              <a:t>Freedom of </a:t>
            </a:r>
            <a:r>
              <a:rPr lang="en-US" sz="2400" dirty="0" smtClean="0"/>
              <a:t>Information</a:t>
            </a:r>
            <a:endParaRPr lang="en-US" sz="2400" dirty="0"/>
          </a:p>
          <a:p>
            <a:r>
              <a:rPr lang="en-US" sz="2400" dirty="0" smtClean="0"/>
              <a:t>Laws </a:t>
            </a:r>
            <a:r>
              <a:rPr lang="en-US" sz="2400" dirty="0"/>
              <a:t>related in regulating information like Copyright </a:t>
            </a:r>
            <a:r>
              <a:rPr lang="en-US" sz="2400" dirty="0" smtClean="0"/>
              <a:t>&amp; Intellectual </a:t>
            </a:r>
            <a:r>
              <a:rPr lang="en-US" sz="2400" dirty="0"/>
              <a:t>Property Rights </a:t>
            </a:r>
          </a:p>
          <a:p>
            <a:r>
              <a:rPr lang="en-US" sz="2800" b="1" dirty="0" smtClean="0"/>
              <a:t>Role of Library in Information Society</a:t>
            </a:r>
          </a:p>
          <a:p>
            <a:pPr>
              <a:buFont typeface="Wingdings" panose="05000000000000000000" pitchFamily="2" charset="2"/>
              <a:buChar char="Ø"/>
            </a:pPr>
            <a:r>
              <a:rPr lang="en-US" sz="2400" dirty="0"/>
              <a:t>Intermediary Role</a:t>
            </a:r>
          </a:p>
          <a:p>
            <a:pPr>
              <a:buFont typeface="Wingdings" panose="05000000000000000000" pitchFamily="2" charset="2"/>
              <a:buChar char="Ø"/>
            </a:pPr>
            <a:r>
              <a:rPr lang="en-US" sz="2400" dirty="0" smtClean="0"/>
              <a:t>Collaborative Role</a:t>
            </a:r>
          </a:p>
          <a:p>
            <a:pPr>
              <a:buFont typeface="Wingdings" panose="05000000000000000000" pitchFamily="2" charset="2"/>
              <a:buChar char="Ø"/>
            </a:pPr>
            <a:r>
              <a:rPr lang="en-US" sz="2400" dirty="0" smtClean="0"/>
              <a:t>Facilitator </a:t>
            </a:r>
            <a:r>
              <a:rPr lang="en-US" sz="2400" dirty="0"/>
              <a:t>Role not only b/w user and Information but </a:t>
            </a:r>
            <a:r>
              <a:rPr lang="en-US" sz="2400" dirty="0" smtClean="0"/>
              <a:t>also creating </a:t>
            </a:r>
            <a:r>
              <a:rPr lang="en-US" sz="2400" dirty="0"/>
              <a:t>knowledge</a:t>
            </a:r>
          </a:p>
        </p:txBody>
      </p:sp>
      <p:pic>
        <p:nvPicPr>
          <p:cNvPr id="4" name="Picture 3"/>
          <p:cNvPicPr>
            <a:picLocks noChangeAspect="1"/>
          </p:cNvPicPr>
          <p:nvPr/>
        </p:nvPicPr>
        <p:blipFill>
          <a:blip r:embed="rId2"/>
          <a:stretch>
            <a:fillRect/>
          </a:stretch>
        </p:blipFill>
        <p:spPr>
          <a:xfrm>
            <a:off x="575118" y="4743450"/>
            <a:ext cx="9715500" cy="2114550"/>
          </a:xfrm>
          <a:prstGeom prst="rect">
            <a:avLst/>
          </a:prstGeom>
        </p:spPr>
      </p:pic>
    </p:spTree>
    <p:extLst>
      <p:ext uri="{BB962C8B-B14F-4D97-AF65-F5344CB8AC3E}">
        <p14:creationId xmlns:p14="http://schemas.microsoft.com/office/powerpoint/2010/main" val="235160177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962025"/>
          </a:xfrm>
        </p:spPr>
        <p:txBody>
          <a:bodyPr>
            <a:normAutofit/>
          </a:bodyPr>
          <a:lstStyle/>
          <a:p>
            <a:r>
              <a:rPr lang="en-US" dirty="0"/>
              <a:t>What is Communication</a:t>
            </a:r>
            <a:r>
              <a:rPr lang="en-US" dirty="0" smtClean="0"/>
              <a:t>?</a:t>
            </a:r>
            <a:endParaRPr lang="en-US" dirty="0"/>
          </a:p>
        </p:txBody>
      </p:sp>
      <p:sp>
        <p:nvSpPr>
          <p:cNvPr id="3" name="Content Placeholder 2"/>
          <p:cNvSpPr>
            <a:spLocks noGrp="1"/>
          </p:cNvSpPr>
          <p:nvPr>
            <p:ph idx="1"/>
          </p:nvPr>
        </p:nvSpPr>
        <p:spPr>
          <a:xfrm>
            <a:off x="677334" y="1571625"/>
            <a:ext cx="8596668" cy="4469737"/>
          </a:xfrm>
        </p:spPr>
        <p:txBody>
          <a:bodyPr/>
          <a:lstStyle/>
          <a:p>
            <a:pPr marL="0" indent="0">
              <a:buNone/>
            </a:pPr>
            <a:r>
              <a:rPr lang="en-US" b="1" dirty="0"/>
              <a:t>Communication</a:t>
            </a:r>
            <a:r>
              <a:rPr lang="en-US" dirty="0"/>
              <a:t> is simply the act of transferring information from one place, person or group to another.</a:t>
            </a:r>
            <a:br>
              <a:rPr lang="en-US" dirty="0"/>
            </a:br>
            <a:r>
              <a:rPr lang="en-US" dirty="0"/>
              <a:t/>
            </a:r>
            <a:br>
              <a:rPr lang="en-US" dirty="0"/>
            </a:br>
            <a:r>
              <a:rPr lang="en-US" b="1" dirty="0"/>
              <a:t>Communication </a:t>
            </a:r>
            <a:r>
              <a:rPr lang="en-US" dirty="0"/>
              <a:t>is the activity of conveying information through the exchange</a:t>
            </a:r>
            <a:br>
              <a:rPr lang="en-US" dirty="0"/>
            </a:br>
            <a:r>
              <a:rPr lang="en-US" dirty="0"/>
              <a:t>of thoughts, messages, or information, as </a:t>
            </a:r>
            <a:r>
              <a:rPr lang="en-US" dirty="0" smtClean="0"/>
              <a:t>by speech</a:t>
            </a:r>
            <a:r>
              <a:rPr lang="en-US" dirty="0"/>
              <a:t>, visuals, signals, written, or behavior. It is the meaningful exchange </a:t>
            </a:r>
            <a:r>
              <a:rPr lang="en-US" dirty="0" smtClean="0"/>
              <a:t>of information </a:t>
            </a:r>
            <a:r>
              <a:rPr lang="en-US" dirty="0"/>
              <a:t>between two or more living creatures. </a:t>
            </a:r>
            <a:endParaRPr lang="en-US" dirty="0" smtClean="0"/>
          </a:p>
          <a:p>
            <a:pPr marL="0" indent="0">
              <a:buNone/>
            </a:pPr>
            <a:r>
              <a:rPr lang="en-US" dirty="0"/>
              <a:t/>
            </a:r>
            <a:br>
              <a:rPr lang="en-US" dirty="0"/>
            </a:br>
            <a:r>
              <a:rPr lang="en-US" dirty="0"/>
              <a:t>Any act by which one person gives to or receives from another person</a:t>
            </a:r>
            <a:br>
              <a:rPr lang="en-US" dirty="0"/>
            </a:br>
            <a:r>
              <a:rPr lang="en-US" dirty="0"/>
              <a:t>information about that person's needs, desires, perceptions, knowledge, or</a:t>
            </a:r>
            <a:br>
              <a:rPr lang="en-US" dirty="0"/>
            </a:br>
            <a:r>
              <a:rPr lang="en-US" dirty="0"/>
              <a:t>affective states </a:t>
            </a:r>
            <a:r>
              <a:rPr lang="en-US" dirty="0" smtClean="0"/>
              <a:t>.</a:t>
            </a:r>
            <a:endParaRPr lang="en-US" dirty="0"/>
          </a:p>
        </p:txBody>
      </p:sp>
    </p:spTree>
    <p:extLst>
      <p:ext uri="{BB962C8B-B14F-4D97-AF65-F5344CB8AC3E}">
        <p14:creationId xmlns:p14="http://schemas.microsoft.com/office/powerpoint/2010/main" val="411059842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52387"/>
            <a:ext cx="8596668" cy="476251"/>
          </a:xfrm>
        </p:spPr>
        <p:txBody>
          <a:bodyPr>
            <a:normAutofit fontScale="90000"/>
          </a:bodyPr>
          <a:lstStyle/>
          <a:p>
            <a:endParaRPr lang="en-US" dirty="0"/>
          </a:p>
        </p:txBody>
      </p:sp>
      <p:sp>
        <p:nvSpPr>
          <p:cNvPr id="3" name="Content Placeholder 2"/>
          <p:cNvSpPr>
            <a:spLocks noGrp="1"/>
          </p:cNvSpPr>
          <p:nvPr>
            <p:ph idx="1"/>
          </p:nvPr>
        </p:nvSpPr>
        <p:spPr>
          <a:xfrm>
            <a:off x="677334" y="785813"/>
            <a:ext cx="9181041" cy="5915025"/>
          </a:xfrm>
        </p:spPr>
        <p:txBody>
          <a:bodyPr>
            <a:normAutofit/>
          </a:bodyPr>
          <a:lstStyle/>
          <a:p>
            <a:r>
              <a:rPr lang="en-US" sz="2000" dirty="0"/>
              <a:t>Communication requires a sender, a message, and a recipient, although the</a:t>
            </a:r>
            <a:br>
              <a:rPr lang="en-US" sz="2000" dirty="0"/>
            </a:br>
            <a:r>
              <a:rPr lang="en-US" sz="2000" dirty="0"/>
              <a:t>receiver does not have to be present or aware of the sender's intent to</a:t>
            </a:r>
            <a:br>
              <a:rPr lang="en-US" sz="2000" dirty="0"/>
            </a:br>
            <a:r>
              <a:rPr lang="en-US" sz="2000" dirty="0"/>
              <a:t>communicate at the time of communication so communication can occur </a:t>
            </a:r>
            <a:r>
              <a:rPr lang="en-US" sz="2000" dirty="0" smtClean="0"/>
              <a:t>across vast </a:t>
            </a:r>
            <a:r>
              <a:rPr lang="en-US" sz="2000" dirty="0"/>
              <a:t>distances in time and </a:t>
            </a:r>
            <a:r>
              <a:rPr lang="en-US" sz="2000" dirty="0" smtClean="0"/>
              <a:t>space.</a:t>
            </a:r>
            <a:endParaRPr lang="en-US" sz="2000" dirty="0"/>
          </a:p>
          <a:p>
            <a:r>
              <a:rPr lang="en-US" sz="2000" dirty="0" smtClean="0"/>
              <a:t>The </a:t>
            </a:r>
            <a:r>
              <a:rPr lang="en-US" sz="2000" dirty="0"/>
              <a:t>communication process is complete once </a:t>
            </a:r>
            <a:r>
              <a:rPr lang="en-US" sz="2000" dirty="0" smtClean="0"/>
              <a:t>the receiver </a:t>
            </a:r>
            <a:r>
              <a:rPr lang="en-US" sz="2000" dirty="0"/>
              <a:t>understands the sender's </a:t>
            </a:r>
            <a:r>
              <a:rPr lang="en-US" sz="2000" dirty="0" smtClean="0"/>
              <a:t>message.</a:t>
            </a:r>
            <a:endParaRPr lang="en-US" sz="2000" dirty="0"/>
          </a:p>
          <a:p>
            <a:r>
              <a:rPr lang="en-US" sz="2000" dirty="0" smtClean="0"/>
              <a:t>Communicating </a:t>
            </a:r>
            <a:r>
              <a:rPr lang="en-US" sz="2000" dirty="0"/>
              <a:t>with others involves three primary steps</a:t>
            </a:r>
            <a:r>
              <a:rPr lang="en-US" sz="2000" dirty="0" smtClean="0"/>
              <a:t>:</a:t>
            </a:r>
          </a:p>
          <a:p>
            <a:pPr marL="0" indent="0">
              <a:buNone/>
            </a:pPr>
            <a:r>
              <a:rPr lang="en-US" sz="2000" dirty="0"/>
              <a:t/>
            </a:r>
            <a:br>
              <a:rPr lang="en-US" sz="2000" dirty="0"/>
            </a:br>
            <a:r>
              <a:rPr lang="en-US" sz="2000" dirty="0" smtClean="0"/>
              <a:t>a) Thought</a:t>
            </a:r>
            <a:r>
              <a:rPr lang="en-US" sz="2000" dirty="0"/>
              <a:t>: First, information exists in the mind of the sender. This can be </a:t>
            </a:r>
            <a:r>
              <a:rPr lang="en-US" sz="2000" dirty="0" smtClean="0"/>
              <a:t>a 	concept</a:t>
            </a:r>
            <a:r>
              <a:rPr lang="en-US" sz="2000" dirty="0"/>
              <a:t>, idea, information, or feeling</a:t>
            </a:r>
            <a:r>
              <a:rPr lang="en-US" sz="2000" dirty="0" smtClean="0"/>
              <a:t>.</a:t>
            </a:r>
          </a:p>
          <a:p>
            <a:pPr marL="0" indent="0">
              <a:buNone/>
            </a:pPr>
            <a:r>
              <a:rPr lang="en-US" sz="2000" dirty="0"/>
              <a:t/>
            </a:r>
            <a:br>
              <a:rPr lang="en-US" sz="2000" dirty="0"/>
            </a:br>
            <a:r>
              <a:rPr lang="en-US" sz="2000" dirty="0"/>
              <a:t>b) Encoding: Next, a message is sent to a receiver in words or other symbols</a:t>
            </a:r>
            <a:r>
              <a:rPr lang="en-US" sz="2000" dirty="0" smtClean="0"/>
              <a:t>.</a:t>
            </a:r>
          </a:p>
          <a:p>
            <a:pPr marL="0" indent="0">
              <a:buNone/>
            </a:pPr>
            <a:r>
              <a:rPr lang="en-US" sz="2000" dirty="0"/>
              <a:t/>
            </a:r>
            <a:br>
              <a:rPr lang="en-US" sz="2000" dirty="0"/>
            </a:br>
            <a:r>
              <a:rPr lang="en-US" sz="2000" dirty="0"/>
              <a:t>c) Decoding: Lastly, the receiver translates the words or symbols into a concept </a:t>
            </a:r>
            <a:r>
              <a:rPr lang="en-US" sz="2000" dirty="0" smtClean="0"/>
              <a:t>or information </a:t>
            </a:r>
            <a:r>
              <a:rPr lang="en-US" sz="2000" dirty="0"/>
              <a:t>that a person can understand </a:t>
            </a:r>
            <a:br>
              <a:rPr lang="en-US" sz="2000" dirty="0"/>
            </a:br>
            <a:endParaRPr lang="en-US" sz="2000" dirty="0"/>
          </a:p>
        </p:txBody>
      </p:sp>
    </p:spTree>
    <p:extLst>
      <p:ext uri="{BB962C8B-B14F-4D97-AF65-F5344CB8AC3E}">
        <p14:creationId xmlns:p14="http://schemas.microsoft.com/office/powerpoint/2010/main" val="397468801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3649" y="0"/>
            <a:ext cx="9444038" cy="1320800"/>
          </a:xfrm>
        </p:spPr>
        <p:txBody>
          <a:bodyPr>
            <a:normAutofit fontScale="90000"/>
          </a:bodyPr>
          <a:lstStyle/>
          <a:p>
            <a:r>
              <a:rPr lang="en-US" b="1" dirty="0"/>
              <a:t>Functions of Communication in an</a:t>
            </a:r>
            <a:br>
              <a:rPr lang="en-US" b="1" dirty="0"/>
            </a:br>
            <a:r>
              <a:rPr lang="en-US" b="1" dirty="0"/>
              <a:t>Organization. </a:t>
            </a:r>
            <a:br>
              <a:rPr lang="en-US" b="1" dirty="0"/>
            </a:br>
            <a:endParaRPr lang="en-US" b="1" dirty="0"/>
          </a:p>
        </p:txBody>
      </p:sp>
      <p:sp>
        <p:nvSpPr>
          <p:cNvPr id="3" name="Content Placeholder 2"/>
          <p:cNvSpPr>
            <a:spLocks noGrp="1"/>
          </p:cNvSpPr>
          <p:nvPr>
            <p:ph idx="1"/>
          </p:nvPr>
        </p:nvSpPr>
        <p:spPr>
          <a:xfrm>
            <a:off x="405871" y="1103314"/>
            <a:ext cx="9291816" cy="5597524"/>
          </a:xfrm>
        </p:spPr>
        <p:txBody>
          <a:bodyPr/>
          <a:lstStyle/>
          <a:p>
            <a:r>
              <a:rPr lang="en-US" dirty="0" smtClean="0"/>
              <a:t>Inform</a:t>
            </a:r>
            <a:endParaRPr lang="en-US" dirty="0"/>
          </a:p>
          <a:p>
            <a:r>
              <a:rPr lang="en-US" dirty="0" smtClean="0"/>
              <a:t> Instruct</a:t>
            </a:r>
            <a:endParaRPr lang="en-US" dirty="0"/>
          </a:p>
          <a:p>
            <a:r>
              <a:rPr lang="en-US" dirty="0" smtClean="0"/>
              <a:t>Sharing </a:t>
            </a:r>
            <a:r>
              <a:rPr lang="en-US" dirty="0"/>
              <a:t>of </a:t>
            </a:r>
            <a:r>
              <a:rPr lang="en-US" dirty="0" smtClean="0"/>
              <a:t>information</a:t>
            </a:r>
            <a:endParaRPr lang="en-US" dirty="0"/>
          </a:p>
          <a:p>
            <a:r>
              <a:rPr lang="en-US" dirty="0" smtClean="0"/>
              <a:t>Motivating Workers</a:t>
            </a:r>
          </a:p>
          <a:p>
            <a:r>
              <a:rPr lang="en-US" dirty="0"/>
              <a:t>Control</a:t>
            </a:r>
          </a:p>
          <a:p>
            <a:r>
              <a:rPr lang="en-US" dirty="0" smtClean="0"/>
              <a:t>Management</a:t>
            </a:r>
          </a:p>
          <a:p>
            <a:pPr marL="0" indent="0" algn="ctr">
              <a:buNone/>
            </a:pPr>
            <a:r>
              <a:rPr lang="en-US" sz="2400" b="1" dirty="0" smtClean="0"/>
              <a:t>Types of Communication</a:t>
            </a:r>
          </a:p>
          <a:p>
            <a:r>
              <a:rPr lang="en-US" sz="2000" b="1" dirty="0">
                <a:solidFill>
                  <a:srgbClr val="141412"/>
                </a:solidFill>
                <a:latin typeface="Source Sans Pro"/>
              </a:rPr>
              <a:t>Types of communication based on the communication channels used</a:t>
            </a:r>
            <a:r>
              <a:rPr lang="en-US" sz="2000" dirty="0">
                <a:solidFill>
                  <a:srgbClr val="141412"/>
                </a:solidFill>
                <a:latin typeface="Source Sans Pro"/>
              </a:rPr>
              <a:t> are:</a:t>
            </a:r>
          </a:p>
          <a:p>
            <a:pPr>
              <a:buFont typeface="+mj-lt"/>
              <a:buAutoNum type="arabicPeriod"/>
            </a:pPr>
            <a:r>
              <a:rPr lang="en-US" sz="2000" dirty="0">
                <a:solidFill>
                  <a:srgbClr val="141412"/>
                </a:solidFill>
                <a:latin typeface="Source Sans Pro"/>
              </a:rPr>
              <a:t>Verbal Communication</a:t>
            </a:r>
          </a:p>
          <a:p>
            <a:pPr>
              <a:buFont typeface="+mj-lt"/>
              <a:buAutoNum type="arabicPeriod"/>
            </a:pPr>
            <a:r>
              <a:rPr lang="en-US" sz="2000" dirty="0">
                <a:solidFill>
                  <a:srgbClr val="141412"/>
                </a:solidFill>
                <a:latin typeface="Source Sans Pro"/>
              </a:rPr>
              <a:t>Nonverbal </a:t>
            </a:r>
            <a:r>
              <a:rPr lang="en-US" sz="2000" dirty="0" smtClean="0">
                <a:solidFill>
                  <a:srgbClr val="141412"/>
                </a:solidFill>
                <a:latin typeface="Source Sans Pro"/>
              </a:rPr>
              <a:t>Communication</a:t>
            </a:r>
            <a:endParaRPr lang="en-US" sz="2000" dirty="0">
              <a:solidFill>
                <a:srgbClr val="141412"/>
              </a:solidFill>
              <a:latin typeface="Source Sans Pro"/>
            </a:endParaRPr>
          </a:p>
        </p:txBody>
      </p:sp>
    </p:spTree>
    <p:extLst>
      <p:ext uri="{BB962C8B-B14F-4D97-AF65-F5344CB8AC3E}">
        <p14:creationId xmlns:p14="http://schemas.microsoft.com/office/powerpoint/2010/main" val="85170371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3" y="0"/>
            <a:ext cx="9195329" cy="6743699"/>
          </a:xfrm>
        </p:spPr>
        <p:txBody>
          <a:bodyPr>
            <a:normAutofit fontScale="92500" lnSpcReduction="20000"/>
          </a:bodyPr>
          <a:lstStyle/>
          <a:p>
            <a:pPr marL="0" indent="0">
              <a:buNone/>
            </a:pPr>
            <a:r>
              <a:rPr lang="en-US" sz="2400" b="1" dirty="0" smtClean="0"/>
              <a:t>Verbal Communication</a:t>
            </a:r>
          </a:p>
          <a:p>
            <a:pPr marL="0" indent="0">
              <a:buNone/>
            </a:pPr>
            <a:r>
              <a:rPr lang="en-US" dirty="0" smtClean="0"/>
              <a:t>Verbal </a:t>
            </a:r>
            <a:r>
              <a:rPr lang="en-US" dirty="0"/>
              <a:t>communication refers to the </a:t>
            </a:r>
            <a:r>
              <a:rPr lang="en-US" dirty="0" smtClean="0"/>
              <a:t>form </a:t>
            </a:r>
            <a:r>
              <a:rPr lang="en-US" dirty="0"/>
              <a:t>of communication in which message is transmitted verbally; communication is done by word of mouth and a piece of writing. </a:t>
            </a:r>
            <a:endParaRPr lang="en-US" dirty="0" smtClean="0"/>
          </a:p>
          <a:p>
            <a:pPr marL="0" indent="0">
              <a:buNone/>
            </a:pPr>
            <a:r>
              <a:rPr lang="en-US" dirty="0"/>
              <a:t>Verbal Communication is further divided into</a:t>
            </a:r>
            <a:r>
              <a:rPr lang="en-US" dirty="0" smtClean="0"/>
              <a:t>:</a:t>
            </a:r>
            <a:endParaRPr lang="en-US" dirty="0"/>
          </a:p>
          <a:p>
            <a:r>
              <a:rPr lang="en-US" dirty="0"/>
              <a:t>Oral Communication</a:t>
            </a:r>
          </a:p>
          <a:p>
            <a:r>
              <a:rPr lang="en-US" dirty="0"/>
              <a:t>Written </a:t>
            </a:r>
            <a:r>
              <a:rPr lang="en-US" dirty="0" smtClean="0"/>
              <a:t>Communication</a:t>
            </a:r>
          </a:p>
          <a:p>
            <a:pPr marL="0" indent="0">
              <a:buNone/>
            </a:pPr>
            <a:r>
              <a:rPr lang="en-US" sz="2400" b="1" dirty="0"/>
              <a:t>Nonverbal </a:t>
            </a:r>
            <a:r>
              <a:rPr lang="en-US" sz="2400" b="1" dirty="0" smtClean="0"/>
              <a:t>Communication</a:t>
            </a:r>
          </a:p>
          <a:p>
            <a:pPr marL="0" indent="0">
              <a:buNone/>
            </a:pPr>
            <a:r>
              <a:rPr lang="en-US" dirty="0"/>
              <a:t>Nonverbal communication is the sending or receiving of wordless messages. We can say that communication other than oral and written, such as gesture, body language, posture, tone of voice or facial expressions, is called nonverbal communication. </a:t>
            </a:r>
            <a:endParaRPr lang="en-US" dirty="0" smtClean="0"/>
          </a:p>
          <a:p>
            <a:pPr marL="0" indent="0">
              <a:buNone/>
            </a:pPr>
            <a:r>
              <a:rPr lang="en-US" dirty="0"/>
              <a:t>Nonverbal communication have the following three elements</a:t>
            </a:r>
            <a:r>
              <a:rPr lang="en-US" dirty="0" smtClean="0"/>
              <a:t>:</a:t>
            </a:r>
            <a:endParaRPr lang="en-US" dirty="0"/>
          </a:p>
          <a:p>
            <a:pPr marL="0" indent="0">
              <a:buNone/>
            </a:pPr>
            <a:r>
              <a:rPr lang="en-US" sz="2100" b="1" dirty="0"/>
              <a:t>Appearance</a:t>
            </a:r>
            <a:endParaRPr lang="en-US" b="1" dirty="0"/>
          </a:p>
          <a:p>
            <a:pPr marL="0" indent="0">
              <a:buNone/>
            </a:pPr>
            <a:r>
              <a:rPr lang="en-US" dirty="0"/>
              <a:t>Speaker: clothing, hairstyle, neatness, use of cosmetics</a:t>
            </a:r>
          </a:p>
          <a:p>
            <a:pPr marL="0" indent="0">
              <a:buNone/>
            </a:pPr>
            <a:r>
              <a:rPr lang="en-US" dirty="0"/>
              <a:t>Surrounding: room size, lighting, decorations, furnishings</a:t>
            </a:r>
          </a:p>
          <a:p>
            <a:pPr marL="0" indent="0">
              <a:buNone/>
            </a:pPr>
            <a:endParaRPr lang="en-US" dirty="0"/>
          </a:p>
          <a:p>
            <a:pPr marL="0" indent="0">
              <a:buNone/>
            </a:pPr>
            <a:r>
              <a:rPr lang="en-US" sz="2100" b="1" dirty="0"/>
              <a:t>Body Language</a:t>
            </a:r>
          </a:p>
          <a:p>
            <a:pPr marL="0" indent="0">
              <a:buNone/>
            </a:pPr>
            <a:r>
              <a:rPr lang="en-US" dirty="0"/>
              <a:t>facial expressions, gestures, postures</a:t>
            </a:r>
          </a:p>
          <a:p>
            <a:pPr marL="0" indent="0">
              <a:buNone/>
            </a:pPr>
            <a:endParaRPr lang="en-US" dirty="0"/>
          </a:p>
          <a:p>
            <a:pPr marL="0" indent="0">
              <a:buNone/>
            </a:pPr>
            <a:r>
              <a:rPr lang="en-US" sz="2100" b="1" dirty="0"/>
              <a:t>Sounds</a:t>
            </a:r>
            <a:endParaRPr lang="en-US" b="1" dirty="0"/>
          </a:p>
          <a:p>
            <a:pPr marL="0" indent="0">
              <a:buNone/>
            </a:pPr>
            <a:r>
              <a:rPr lang="en-US" dirty="0"/>
              <a:t>Voice Tone, Volume, Speech rate</a:t>
            </a:r>
          </a:p>
        </p:txBody>
      </p:sp>
    </p:spTree>
    <p:extLst>
      <p:ext uri="{BB962C8B-B14F-4D97-AF65-F5344CB8AC3E}">
        <p14:creationId xmlns:p14="http://schemas.microsoft.com/office/powerpoint/2010/main" val="411066598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0"/>
            <a:ext cx="8596668" cy="6643687"/>
          </a:xfrm>
        </p:spPr>
        <p:txBody>
          <a:bodyPr>
            <a:normAutofit/>
          </a:bodyPr>
          <a:lstStyle/>
          <a:p>
            <a:pPr marL="0" indent="0">
              <a:buNone/>
            </a:pPr>
            <a:r>
              <a:rPr lang="en-US" b="1" dirty="0"/>
              <a:t>Types of Communication Based on Purpose and Style</a:t>
            </a:r>
          </a:p>
          <a:p>
            <a:pPr marL="0" indent="0">
              <a:buNone/>
            </a:pPr>
            <a:r>
              <a:rPr lang="en-US" dirty="0"/>
              <a:t>Communication types based on style and purpose are</a:t>
            </a:r>
            <a:r>
              <a:rPr lang="en-US" dirty="0" smtClean="0"/>
              <a:t>:</a:t>
            </a:r>
            <a:endParaRPr lang="en-US" dirty="0"/>
          </a:p>
          <a:p>
            <a:pPr>
              <a:buFont typeface="Wingdings" panose="05000000000000000000" pitchFamily="2" charset="2"/>
              <a:buChar char="Ø"/>
            </a:pPr>
            <a:r>
              <a:rPr lang="en-US" dirty="0"/>
              <a:t>Formal Communication</a:t>
            </a:r>
          </a:p>
          <a:p>
            <a:pPr>
              <a:buFont typeface="Wingdings" panose="05000000000000000000" pitchFamily="2" charset="2"/>
              <a:buChar char="Ø"/>
            </a:pPr>
            <a:r>
              <a:rPr lang="en-US" dirty="0"/>
              <a:t>Informal </a:t>
            </a:r>
            <a:r>
              <a:rPr lang="en-US" dirty="0" smtClean="0"/>
              <a:t>Communication</a:t>
            </a:r>
          </a:p>
          <a:p>
            <a:pPr marL="0" indent="0">
              <a:buNone/>
            </a:pPr>
            <a:endParaRPr lang="en-US" sz="2000" b="1" dirty="0" smtClean="0"/>
          </a:p>
          <a:p>
            <a:pPr marL="0" indent="0">
              <a:buNone/>
            </a:pPr>
            <a:r>
              <a:rPr lang="en-US" sz="2000" b="1" dirty="0" smtClean="0"/>
              <a:t>Formal Communication</a:t>
            </a:r>
          </a:p>
          <a:p>
            <a:pPr marL="0" indent="0">
              <a:buNone/>
            </a:pPr>
            <a:r>
              <a:rPr lang="en-US" dirty="0" smtClean="0"/>
              <a:t>In </a:t>
            </a:r>
            <a:r>
              <a:rPr lang="en-US" b="1" dirty="0"/>
              <a:t>formal</a:t>
            </a:r>
            <a:r>
              <a:rPr lang="en-US" dirty="0"/>
              <a:t> </a:t>
            </a:r>
            <a:r>
              <a:rPr lang="en-US" b="1" dirty="0"/>
              <a:t>communication</a:t>
            </a:r>
            <a:r>
              <a:rPr lang="en-US" dirty="0"/>
              <a:t>, certain rules, conventions and principles are followed while communicating message. Formal communication occurs in formal and official style. </a:t>
            </a:r>
            <a:endParaRPr lang="en-US" dirty="0" smtClean="0"/>
          </a:p>
          <a:p>
            <a:pPr marL="0" indent="0">
              <a:buNone/>
            </a:pPr>
            <a:endParaRPr lang="en-US" sz="2000" b="1" dirty="0" smtClean="0"/>
          </a:p>
          <a:p>
            <a:pPr marL="0" indent="0">
              <a:buNone/>
            </a:pPr>
            <a:r>
              <a:rPr lang="en-US" sz="2000" b="1" dirty="0" smtClean="0"/>
              <a:t>Informal Communication</a:t>
            </a:r>
          </a:p>
          <a:p>
            <a:pPr marL="0" indent="0">
              <a:buNone/>
            </a:pPr>
            <a:r>
              <a:rPr lang="en-US" b="1" dirty="0" smtClean="0"/>
              <a:t>Informal </a:t>
            </a:r>
            <a:r>
              <a:rPr lang="en-US" b="1" dirty="0"/>
              <a:t>communication </a:t>
            </a:r>
            <a:r>
              <a:rPr lang="en-US" dirty="0"/>
              <a:t>is done using channels that are in contrast with formal communication channels. It’s just a casual talk. It is established for societal affiliations of members in an organization and face-to-face discussions. It happens among friends and family. In informal communication use of slang words, foul language is not restricted</a:t>
            </a:r>
            <a:r>
              <a:rPr lang="en-US" dirty="0" smtClean="0"/>
              <a:t>.</a:t>
            </a:r>
            <a:endParaRPr lang="en-US" dirty="0"/>
          </a:p>
          <a:p>
            <a:pPr>
              <a:buFont typeface="Wingdings" panose="05000000000000000000" pitchFamily="2" charset="2"/>
              <a:buChar char="Ø"/>
            </a:pPr>
            <a:endParaRPr lang="en-US" dirty="0"/>
          </a:p>
        </p:txBody>
      </p:sp>
    </p:spTree>
    <p:extLst>
      <p:ext uri="{BB962C8B-B14F-4D97-AF65-F5344CB8AC3E}">
        <p14:creationId xmlns:p14="http://schemas.microsoft.com/office/powerpoint/2010/main" val="297259374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Information Privacy</a:t>
            </a:r>
            <a:endParaRPr lang="en-US" dirty="0"/>
          </a:p>
        </p:txBody>
      </p:sp>
      <p:sp>
        <p:nvSpPr>
          <p:cNvPr id="3" name="Content Placeholder 2"/>
          <p:cNvSpPr>
            <a:spLocks noGrp="1"/>
          </p:cNvSpPr>
          <p:nvPr>
            <p:ph idx="1"/>
          </p:nvPr>
        </p:nvSpPr>
        <p:spPr>
          <a:xfrm>
            <a:off x="677334" y="1457325"/>
            <a:ext cx="8596668" cy="4584037"/>
          </a:xfrm>
        </p:spPr>
        <p:txBody>
          <a:bodyPr>
            <a:normAutofit/>
          </a:bodyPr>
          <a:lstStyle/>
          <a:p>
            <a:pPr marL="0" indent="0">
              <a:buNone/>
            </a:pPr>
            <a:r>
              <a:rPr lang="en-US" sz="2800" b="1" dirty="0" smtClean="0"/>
              <a:t>Information:</a:t>
            </a:r>
          </a:p>
          <a:p>
            <a:pPr marL="109728" lvl="0" indent="0">
              <a:lnSpc>
                <a:spcPct val="200000"/>
              </a:lnSpc>
              <a:buClr>
                <a:srgbClr val="90C226"/>
              </a:buClr>
              <a:buNone/>
            </a:pPr>
            <a:r>
              <a:rPr lang="en-US" dirty="0"/>
              <a:t>	</a:t>
            </a:r>
            <a:r>
              <a:rPr lang="en-US" sz="2400" dirty="0">
                <a:solidFill>
                  <a:prstClr val="black">
                    <a:lumMod val="75000"/>
                    <a:lumOff val="25000"/>
                  </a:prstClr>
                </a:solidFill>
              </a:rPr>
              <a:t>An assemblage of data in A comprehensible form capable of communication. This may range from content in any format- written or printed on paper, stored on electronic databases, collected on the </a:t>
            </a:r>
            <a:r>
              <a:rPr lang="en-US" sz="2400" dirty="0" smtClean="0">
                <a:solidFill>
                  <a:prstClr val="black">
                    <a:lumMod val="75000"/>
                    <a:lumOff val="25000"/>
                  </a:prstClr>
                </a:solidFill>
              </a:rPr>
              <a:t>internet.(</a:t>
            </a:r>
            <a:r>
              <a:rPr lang="en-US" sz="2400" b="1" dirty="0"/>
              <a:t>Harrods Librarian’s Glossary and Reference </a:t>
            </a:r>
            <a:r>
              <a:rPr lang="en-US" sz="2400" b="1" dirty="0" smtClean="0"/>
              <a:t>Book)</a:t>
            </a:r>
            <a:r>
              <a:rPr lang="en-US" sz="2400" dirty="0" smtClean="0">
                <a:solidFill>
                  <a:prstClr val="black">
                    <a:lumMod val="75000"/>
                    <a:lumOff val="25000"/>
                  </a:prstClr>
                </a:solidFill>
              </a:rPr>
              <a:t>.</a:t>
            </a:r>
            <a:endParaRPr lang="en-US" sz="2400" dirty="0">
              <a:solidFill>
                <a:prstClr val="black">
                  <a:lumMod val="75000"/>
                  <a:lumOff val="25000"/>
                </a:prstClr>
              </a:solidFill>
            </a:endParaRPr>
          </a:p>
          <a:p>
            <a:pPr marL="0" indent="0">
              <a:buNone/>
            </a:pPr>
            <a:endParaRPr lang="en-US" dirty="0"/>
          </a:p>
        </p:txBody>
      </p:sp>
    </p:spTree>
    <p:extLst>
      <p:ext uri="{BB962C8B-B14F-4D97-AF65-F5344CB8AC3E}">
        <p14:creationId xmlns:p14="http://schemas.microsoft.com/office/powerpoint/2010/main" val="381976043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1257301"/>
            <a:ext cx="8596668" cy="4784062"/>
          </a:xfrm>
        </p:spPr>
        <p:txBody>
          <a:bodyPr>
            <a:normAutofit lnSpcReduction="10000"/>
          </a:bodyPr>
          <a:lstStyle/>
          <a:p>
            <a:pPr marL="0" indent="0">
              <a:lnSpc>
                <a:spcPct val="150000"/>
              </a:lnSpc>
              <a:buNone/>
            </a:pPr>
            <a:r>
              <a:rPr lang="en-US" sz="3200" dirty="0" smtClean="0"/>
              <a:t>Privacy:</a:t>
            </a:r>
          </a:p>
          <a:p>
            <a:pPr marL="0" indent="0">
              <a:lnSpc>
                <a:spcPct val="150000"/>
              </a:lnSpc>
              <a:buNone/>
            </a:pPr>
            <a:r>
              <a:rPr lang="en-US" sz="2400" dirty="0" smtClean="0"/>
              <a:t>	In </a:t>
            </a:r>
            <a:r>
              <a:rPr lang="en-US" sz="2400" dirty="0"/>
              <a:t>general, the right to be free from secret surveillance and to determine whether, when, how, and to whom, one's personal or organizational information is to be </a:t>
            </a:r>
            <a:r>
              <a:rPr lang="en-US" sz="2400" dirty="0" smtClean="0"/>
              <a:t>revealed (</a:t>
            </a:r>
            <a:r>
              <a:rPr lang="en-US" dirty="0" smtClean="0">
                <a:hlinkClick r:id="rId2"/>
              </a:rPr>
              <a:t>http</a:t>
            </a:r>
            <a:r>
              <a:rPr lang="en-US" dirty="0">
                <a:hlinkClick r:id="rId2"/>
              </a:rPr>
              <a:t>://</a:t>
            </a:r>
            <a:r>
              <a:rPr lang="en-US" dirty="0" smtClean="0">
                <a:hlinkClick r:id="rId2"/>
              </a:rPr>
              <a:t>www.businessdictionary.com/definition/privacy.html</a:t>
            </a:r>
            <a:r>
              <a:rPr lang="en-US" dirty="0" smtClean="0"/>
              <a:t>).</a:t>
            </a:r>
          </a:p>
          <a:p>
            <a:pPr marL="0" indent="0">
              <a:lnSpc>
                <a:spcPct val="150000"/>
              </a:lnSpc>
              <a:buNone/>
            </a:pPr>
            <a:r>
              <a:rPr lang="en-US" sz="2400" dirty="0" smtClean="0"/>
              <a:t>	A </a:t>
            </a:r>
            <a:r>
              <a:rPr lang="en-US" sz="2400" dirty="0"/>
              <a:t>person's right to control access to his or her personal </a:t>
            </a:r>
            <a:r>
              <a:rPr lang="en-US" sz="2400" dirty="0" smtClean="0"/>
              <a:t>information (</a:t>
            </a:r>
            <a:r>
              <a:rPr lang="en-US" sz="2400" dirty="0">
                <a:hlinkClick r:id="rId3"/>
              </a:rPr>
              <a:t>http://</a:t>
            </a:r>
            <a:r>
              <a:rPr lang="en-US" sz="2400" dirty="0" smtClean="0">
                <a:hlinkClick r:id="rId3"/>
              </a:rPr>
              <a:t>www.duhaime.org/LegalDictionary/P/Privacy.aspx</a:t>
            </a:r>
            <a:r>
              <a:rPr lang="en-US" sz="2400" dirty="0" smtClean="0"/>
              <a:t>).</a:t>
            </a:r>
            <a:endParaRPr lang="en-US" sz="2400" dirty="0"/>
          </a:p>
          <a:p>
            <a:pPr marL="0" indent="0">
              <a:lnSpc>
                <a:spcPct val="150000"/>
              </a:lnSpc>
              <a:buNone/>
            </a:pPr>
            <a:endParaRPr lang="en-US" dirty="0"/>
          </a:p>
        </p:txBody>
      </p:sp>
    </p:spTree>
    <p:extLst>
      <p:ext uri="{BB962C8B-B14F-4D97-AF65-F5344CB8AC3E}">
        <p14:creationId xmlns:p14="http://schemas.microsoft.com/office/powerpoint/2010/main" val="12365396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9536" y="836712"/>
            <a:ext cx="8229600" cy="1066800"/>
          </a:xfrm>
        </p:spPr>
        <p:txBody>
          <a:bodyPr>
            <a:normAutofit/>
          </a:bodyPr>
          <a:lstStyle/>
          <a:p>
            <a:r>
              <a:rPr lang="en-GB" sz="3800" b="1" dirty="0">
                <a:latin typeface="+mn-lt"/>
              </a:rPr>
              <a:t>Meaning</a:t>
            </a:r>
          </a:p>
        </p:txBody>
      </p:sp>
      <p:sp>
        <p:nvSpPr>
          <p:cNvPr id="3" name="Content Placeholder 2"/>
          <p:cNvSpPr>
            <a:spLocks noGrp="1"/>
          </p:cNvSpPr>
          <p:nvPr>
            <p:ph idx="1"/>
          </p:nvPr>
        </p:nvSpPr>
        <p:spPr>
          <a:xfrm>
            <a:off x="1981200" y="1844824"/>
            <a:ext cx="8229600" cy="4729712"/>
          </a:xfrm>
          <a:prstGeom prst="rect">
            <a:avLst/>
          </a:prstGeom>
        </p:spPr>
        <p:txBody>
          <a:bodyPr>
            <a:normAutofit/>
          </a:bodyPr>
          <a:lstStyle/>
          <a:p>
            <a:pPr marL="0" indent="0">
              <a:buNone/>
            </a:pPr>
            <a:r>
              <a:rPr lang="en-US" cap="none" dirty="0" smtClean="0"/>
              <a:t>According to Random House Dictionary of English Language</a:t>
            </a:r>
          </a:p>
          <a:p>
            <a:pPr marL="0" indent="0">
              <a:buNone/>
            </a:pPr>
            <a:r>
              <a:rPr lang="en-US" cap="none" dirty="0" smtClean="0"/>
              <a:t>“Information can be used in different contexts such as </a:t>
            </a:r>
          </a:p>
          <a:p>
            <a:pPr marL="514350" indent="-514350">
              <a:buFont typeface="+mj-lt"/>
              <a:buAutoNum type="romanLcPeriod"/>
            </a:pPr>
            <a:r>
              <a:rPr lang="en-US" cap="none" dirty="0" smtClean="0"/>
              <a:t>Knowledge communicated or received concerning a particular fact;</a:t>
            </a:r>
          </a:p>
          <a:p>
            <a:pPr marL="514350" indent="-514350">
              <a:buFont typeface="+mj-lt"/>
              <a:buAutoNum type="romanLcPeriod"/>
            </a:pPr>
            <a:r>
              <a:rPr lang="en-US" cap="none" dirty="0" smtClean="0"/>
              <a:t>Any knowledge gained through communication, research, instruction;</a:t>
            </a:r>
          </a:p>
          <a:p>
            <a:pPr marL="514350" indent="-514350">
              <a:buFont typeface="+mj-lt"/>
              <a:buAutoNum type="romanLcPeriod"/>
            </a:pPr>
            <a:r>
              <a:rPr lang="en-US" cap="none" dirty="0" smtClean="0"/>
              <a:t>The act or fact of informing</a:t>
            </a:r>
          </a:p>
          <a:p>
            <a:pPr marL="514350" indent="-514350">
              <a:buFont typeface="+mj-lt"/>
              <a:buAutoNum type="romanLcPeriod"/>
            </a:pPr>
            <a:r>
              <a:rPr lang="en-US" cap="none" dirty="0" smtClean="0"/>
              <a:t>In computer technology it refers to any data that can be coded for processing by a computer .</a:t>
            </a:r>
          </a:p>
          <a:p>
            <a:endParaRPr lang="en-GB" dirty="0"/>
          </a:p>
        </p:txBody>
      </p:sp>
    </p:spTree>
    <p:extLst>
      <p:ext uri="{BB962C8B-B14F-4D97-AF65-F5344CB8AC3E}">
        <p14:creationId xmlns:p14="http://schemas.microsoft.com/office/powerpoint/2010/main" val="3354964420"/>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nSpc>
                <a:spcPct val="150000"/>
              </a:lnSpc>
            </a:pPr>
            <a:r>
              <a:rPr lang="en-US" sz="2400" dirty="0"/>
              <a:t>Privacy is the claim of individuals, groups, or </a:t>
            </a:r>
            <a:r>
              <a:rPr lang="en-US" sz="2400" dirty="0" smtClean="0"/>
              <a:t>institutions to </a:t>
            </a:r>
            <a:r>
              <a:rPr lang="en-US" sz="2400" dirty="0"/>
              <a:t>determine for themselves when, how, and to </a:t>
            </a:r>
            <a:r>
              <a:rPr lang="en-US" sz="2400" dirty="0" smtClean="0"/>
              <a:t>what information </a:t>
            </a:r>
            <a:r>
              <a:rPr lang="en-US" sz="2400" dirty="0"/>
              <a:t>about them is communicated </a:t>
            </a:r>
            <a:r>
              <a:rPr lang="en-US" sz="2400" dirty="0" smtClean="0"/>
              <a:t>to others</a:t>
            </a:r>
            <a:r>
              <a:rPr lang="en-US" sz="2400" dirty="0"/>
              <a:t>.</a:t>
            </a:r>
          </a:p>
          <a:p>
            <a:pPr marL="0" indent="0">
              <a:lnSpc>
                <a:spcPct val="150000"/>
              </a:lnSpc>
              <a:buNone/>
            </a:pPr>
            <a:r>
              <a:rPr lang="en-US" sz="2400" dirty="0" smtClean="0"/>
              <a:t>						Alan </a:t>
            </a:r>
            <a:r>
              <a:rPr lang="en-US" sz="2400" dirty="0"/>
              <a:t>Westin, Privacy and Freedom (1967)</a:t>
            </a:r>
          </a:p>
        </p:txBody>
      </p:sp>
    </p:spTree>
    <p:extLst>
      <p:ext uri="{BB962C8B-B14F-4D97-AF65-F5344CB8AC3E}">
        <p14:creationId xmlns:p14="http://schemas.microsoft.com/office/powerpoint/2010/main" val="198502992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Information Privacy</a:t>
            </a:r>
            <a:endParaRPr lang="en-US" dirty="0"/>
          </a:p>
        </p:txBody>
      </p:sp>
      <p:sp>
        <p:nvSpPr>
          <p:cNvPr id="3" name="Content Placeholder 2"/>
          <p:cNvSpPr>
            <a:spLocks noGrp="1"/>
          </p:cNvSpPr>
          <p:nvPr>
            <p:ph idx="1"/>
          </p:nvPr>
        </p:nvSpPr>
        <p:spPr>
          <a:xfrm>
            <a:off x="677334" y="1371600"/>
            <a:ext cx="9566804" cy="5257799"/>
          </a:xfrm>
        </p:spPr>
        <p:txBody>
          <a:bodyPr>
            <a:normAutofit fontScale="85000" lnSpcReduction="20000"/>
          </a:bodyPr>
          <a:lstStyle/>
          <a:p>
            <a:pPr>
              <a:lnSpc>
                <a:spcPct val="150000"/>
              </a:lnSpc>
            </a:pPr>
            <a:r>
              <a:rPr lang="en-US" sz="2400" dirty="0" smtClean="0"/>
              <a:t>Data </a:t>
            </a:r>
            <a:r>
              <a:rPr lang="en-US" sz="2400" dirty="0"/>
              <a:t>privacy, also called information privacy, is the aspect of information technology (</a:t>
            </a:r>
            <a:r>
              <a:rPr lang="en-US" sz="2400" u="sng" dirty="0">
                <a:hlinkClick r:id="rId2"/>
              </a:rPr>
              <a:t>IT</a:t>
            </a:r>
            <a:r>
              <a:rPr lang="en-US" sz="2400" dirty="0"/>
              <a:t>) that deals with the ability an organization or individual has to determine what data in a computer system </a:t>
            </a:r>
            <a:r>
              <a:rPr lang="en-US" sz="2400" dirty="0" smtClean="0"/>
              <a:t>can </a:t>
            </a:r>
            <a:r>
              <a:rPr lang="en-US" sz="2400" dirty="0"/>
              <a:t>be shared with third parties</a:t>
            </a:r>
            <a:r>
              <a:rPr lang="en-US" sz="2400" dirty="0" smtClean="0"/>
              <a:t>.</a:t>
            </a:r>
          </a:p>
          <a:p>
            <a:pPr>
              <a:lnSpc>
                <a:spcPct val="150000"/>
              </a:lnSpc>
            </a:pPr>
            <a:r>
              <a:rPr lang="en-US" sz="2400" dirty="0"/>
              <a:t>Data privacy or information privacy is a branch of data security concerned with the proper handling of data – consent, notice, and regulatory obligations. More specifically, practical data privacy concerns often revolve around</a:t>
            </a:r>
            <a:r>
              <a:rPr lang="en-US" sz="2400" dirty="0" smtClean="0"/>
              <a:t>:</a:t>
            </a:r>
            <a:endParaRPr lang="en-US" sz="2400" dirty="0"/>
          </a:p>
          <a:p>
            <a:pPr marL="1028700">
              <a:lnSpc>
                <a:spcPct val="150000"/>
              </a:lnSpc>
            </a:pPr>
            <a:r>
              <a:rPr lang="en-US" sz="2400" dirty="0"/>
              <a:t>Whether or how data is shared with third parties.</a:t>
            </a:r>
          </a:p>
          <a:p>
            <a:pPr marL="1028700">
              <a:lnSpc>
                <a:spcPct val="150000"/>
              </a:lnSpc>
            </a:pPr>
            <a:r>
              <a:rPr lang="en-US" sz="2400" dirty="0"/>
              <a:t>How data is legally collected or stored.</a:t>
            </a:r>
          </a:p>
          <a:p>
            <a:pPr marL="1028700">
              <a:lnSpc>
                <a:spcPct val="150000"/>
              </a:lnSpc>
            </a:pPr>
            <a:r>
              <a:rPr lang="en-US" sz="2400" dirty="0"/>
              <a:t>Regulatory restrictions such as </a:t>
            </a:r>
            <a:r>
              <a:rPr lang="en-US" sz="2400" dirty="0" smtClean="0"/>
              <a:t>GDPR (</a:t>
            </a:r>
            <a:r>
              <a:rPr lang="en-US" dirty="0">
                <a:hlinkClick r:id="rId3"/>
              </a:rPr>
              <a:t>General Data Protection </a:t>
            </a:r>
            <a:r>
              <a:rPr lang="en-US" dirty="0" smtClean="0">
                <a:hlinkClick r:id="rId3"/>
              </a:rPr>
              <a:t>Regulation</a:t>
            </a:r>
            <a:r>
              <a:rPr lang="en-US" dirty="0" smtClean="0"/>
              <a:t>)</a:t>
            </a:r>
            <a:r>
              <a:rPr lang="en-US" sz="2400" dirty="0" smtClean="0"/>
              <a:t>, HIPAA (</a:t>
            </a:r>
            <a:r>
              <a:rPr lang="en-US" sz="2000" dirty="0"/>
              <a:t> </a:t>
            </a:r>
            <a:r>
              <a:rPr lang="en-US" sz="2000" dirty="0">
                <a:hlinkClick r:id="rId4"/>
              </a:rPr>
              <a:t>Health Insurance Portability and Accountability </a:t>
            </a:r>
            <a:r>
              <a:rPr lang="en-US" sz="2000" dirty="0" smtClean="0">
                <a:hlinkClick r:id="rId4"/>
              </a:rPr>
              <a:t>Act</a:t>
            </a:r>
            <a:r>
              <a:rPr lang="en-US" sz="2000" dirty="0" smtClean="0"/>
              <a:t>)</a:t>
            </a:r>
            <a:r>
              <a:rPr lang="en-US" sz="2400" dirty="0" smtClean="0"/>
              <a:t>, GLBA (</a:t>
            </a:r>
            <a:r>
              <a:rPr lang="en-US" sz="2000" dirty="0" smtClean="0"/>
              <a:t>Gramm-Leach-Bliley</a:t>
            </a:r>
            <a:r>
              <a:rPr lang="en-US" sz="2400" dirty="0" smtClean="0"/>
              <a:t>), etc.</a:t>
            </a:r>
            <a:endParaRPr lang="en-US" sz="2400" dirty="0"/>
          </a:p>
        </p:txBody>
      </p:sp>
    </p:spTree>
    <p:extLst>
      <p:ext uri="{BB962C8B-B14F-4D97-AF65-F5344CB8AC3E}">
        <p14:creationId xmlns:p14="http://schemas.microsoft.com/office/powerpoint/2010/main" val="327220205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r>
            <a:br>
              <a:rPr lang="en-US" dirty="0" smtClean="0"/>
            </a:br>
            <a:r>
              <a:rPr lang="en-US" dirty="0" smtClean="0"/>
              <a:t>Data </a:t>
            </a:r>
            <a:r>
              <a:rPr lang="en-US" dirty="0"/>
              <a:t>Privacy vs. Data Security</a:t>
            </a:r>
          </a:p>
        </p:txBody>
      </p:sp>
      <p:sp>
        <p:nvSpPr>
          <p:cNvPr id="3" name="Content Placeholder 2"/>
          <p:cNvSpPr>
            <a:spLocks noGrp="1"/>
          </p:cNvSpPr>
          <p:nvPr>
            <p:ph idx="1"/>
          </p:nvPr>
        </p:nvSpPr>
        <p:spPr/>
        <p:txBody>
          <a:bodyPr/>
          <a:lstStyle/>
          <a:p>
            <a:pPr marL="0" indent="0">
              <a:lnSpc>
                <a:spcPct val="150000"/>
              </a:lnSpc>
              <a:buNone/>
            </a:pPr>
            <a:r>
              <a:rPr lang="en-US" dirty="0"/>
              <a:t>Data Security and data privacy are often used interchangeably, but there are distinct differences:</a:t>
            </a:r>
          </a:p>
          <a:p>
            <a:pPr>
              <a:lnSpc>
                <a:spcPct val="150000"/>
              </a:lnSpc>
            </a:pPr>
            <a:endParaRPr lang="en-US" dirty="0"/>
          </a:p>
          <a:p>
            <a:pPr>
              <a:lnSpc>
                <a:spcPct val="150000"/>
              </a:lnSpc>
            </a:pPr>
            <a:r>
              <a:rPr lang="en-US" dirty="0"/>
              <a:t>Data Security protects data from compromise by external attackers and malicious insiders.</a:t>
            </a:r>
          </a:p>
          <a:p>
            <a:pPr>
              <a:lnSpc>
                <a:spcPct val="150000"/>
              </a:lnSpc>
            </a:pPr>
            <a:r>
              <a:rPr lang="en-US" dirty="0"/>
              <a:t>Data Privacy governs how data is collected, shared and used</a:t>
            </a:r>
            <a:r>
              <a:rPr lang="en-US" dirty="0" smtClean="0"/>
              <a:t>.</a:t>
            </a:r>
          </a:p>
          <a:p>
            <a:pPr marL="0" indent="0">
              <a:lnSpc>
                <a:spcPct val="150000"/>
              </a:lnSpc>
              <a:buNone/>
            </a:pPr>
            <a:endParaRPr lang="en-US" dirty="0"/>
          </a:p>
        </p:txBody>
      </p:sp>
    </p:spTree>
    <p:extLst>
      <p:ext uri="{BB962C8B-B14F-4D97-AF65-F5344CB8AC3E}">
        <p14:creationId xmlns:p14="http://schemas.microsoft.com/office/powerpoint/2010/main" val="333790363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Why </a:t>
            </a:r>
            <a:r>
              <a:rPr lang="en-US" dirty="0"/>
              <a:t>is data privacy important?</a:t>
            </a:r>
            <a:br>
              <a:rPr lang="en-US" dirty="0"/>
            </a:br>
            <a:endParaRPr lang="en-US" dirty="0"/>
          </a:p>
        </p:txBody>
      </p:sp>
      <p:sp>
        <p:nvSpPr>
          <p:cNvPr id="3" name="Content Placeholder 2"/>
          <p:cNvSpPr>
            <a:spLocks noGrp="1"/>
          </p:cNvSpPr>
          <p:nvPr>
            <p:ph idx="1"/>
          </p:nvPr>
        </p:nvSpPr>
        <p:spPr>
          <a:xfrm>
            <a:off x="677333" y="1746252"/>
            <a:ext cx="9695391" cy="5111748"/>
          </a:xfrm>
        </p:spPr>
        <p:txBody>
          <a:bodyPr>
            <a:noAutofit/>
          </a:bodyPr>
          <a:lstStyle/>
          <a:p>
            <a:pPr marL="0" indent="0">
              <a:lnSpc>
                <a:spcPct val="150000"/>
              </a:lnSpc>
              <a:buNone/>
            </a:pPr>
            <a:r>
              <a:rPr lang="en-US" sz="2400" dirty="0" smtClean="0"/>
              <a:t>	When </a:t>
            </a:r>
            <a:r>
              <a:rPr lang="en-US" sz="2400" dirty="0"/>
              <a:t>data that should be kept private gets in the wrong hands, bad things can happen. A data breach at a government agency can, for example, put top secret information in the hands of an enemy state. A breach at a corporation can put proprietary data in the hands of a competitor. A breach at a school could put students’ </a:t>
            </a:r>
            <a:r>
              <a:rPr lang="en-US" sz="2400" dirty="0" smtClean="0"/>
              <a:t>PII (</a:t>
            </a:r>
            <a:r>
              <a:rPr lang="en-US" sz="2400" dirty="0"/>
              <a:t>personally identifiable information </a:t>
            </a:r>
            <a:r>
              <a:rPr lang="en-US" sz="2400" dirty="0" smtClean="0"/>
              <a:t>) </a:t>
            </a:r>
            <a:r>
              <a:rPr lang="en-US" sz="2400" dirty="0"/>
              <a:t>in the hands of criminals who could commit identity theft. A breach at a hospital or doctor’s office can put </a:t>
            </a:r>
            <a:r>
              <a:rPr lang="en-US" sz="2400" dirty="0" smtClean="0"/>
              <a:t>PHI (Personal Health Information) </a:t>
            </a:r>
            <a:r>
              <a:rPr lang="en-US" sz="2400" dirty="0"/>
              <a:t>in the hands of those who might misuse it.</a:t>
            </a:r>
          </a:p>
        </p:txBody>
      </p:sp>
    </p:spTree>
    <p:extLst>
      <p:ext uri="{BB962C8B-B14F-4D97-AF65-F5344CB8AC3E}">
        <p14:creationId xmlns:p14="http://schemas.microsoft.com/office/powerpoint/2010/main" val="1499270671"/>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r>
            <a:br>
              <a:rPr lang="en-US" dirty="0" smtClean="0"/>
            </a:br>
            <a:r>
              <a:rPr lang="en-US" dirty="0" smtClean="0"/>
              <a:t>Information Privacy and Libraries</a:t>
            </a:r>
            <a:endParaRPr lang="en-US" dirty="0"/>
          </a:p>
        </p:txBody>
      </p:sp>
      <p:sp>
        <p:nvSpPr>
          <p:cNvPr id="3" name="Content Placeholder 2"/>
          <p:cNvSpPr>
            <a:spLocks noGrp="1"/>
          </p:cNvSpPr>
          <p:nvPr>
            <p:ph idx="1"/>
          </p:nvPr>
        </p:nvSpPr>
        <p:spPr>
          <a:xfrm>
            <a:off x="677334" y="2160589"/>
            <a:ext cx="8596668" cy="4283074"/>
          </a:xfrm>
        </p:spPr>
        <p:txBody>
          <a:bodyPr>
            <a:normAutofit lnSpcReduction="10000"/>
          </a:bodyPr>
          <a:lstStyle/>
          <a:p>
            <a:pPr>
              <a:lnSpc>
                <a:spcPct val="150000"/>
              </a:lnSpc>
            </a:pPr>
            <a:r>
              <a:rPr lang="en-US" sz="2400" dirty="0"/>
              <a:t>“Librarians and other information workers respect </a:t>
            </a:r>
            <a:r>
              <a:rPr lang="en-US" sz="2400" dirty="0" smtClean="0"/>
              <a:t>personal privacy</a:t>
            </a:r>
            <a:r>
              <a:rPr lang="en-US" sz="2400" dirty="0"/>
              <a:t>, and the protection of personal data, necessarily </a:t>
            </a:r>
            <a:r>
              <a:rPr lang="en-US" sz="2400" dirty="0" smtClean="0"/>
              <a:t>shared individuals </a:t>
            </a:r>
            <a:r>
              <a:rPr lang="en-US" sz="2400" dirty="0"/>
              <a:t>and institutions. The relationship </a:t>
            </a:r>
            <a:r>
              <a:rPr lang="en-US" sz="2400" dirty="0" smtClean="0"/>
              <a:t>between the </a:t>
            </a:r>
            <a:r>
              <a:rPr lang="en-US" sz="2400" dirty="0"/>
              <a:t>library and the user is one of confidentiality and librarians </a:t>
            </a:r>
            <a:r>
              <a:rPr lang="en-US" sz="2400" dirty="0" smtClean="0"/>
              <a:t>and other </a:t>
            </a:r>
            <a:r>
              <a:rPr lang="en-US" sz="2400" dirty="0"/>
              <a:t>information workers will take appropriate measures </a:t>
            </a:r>
            <a:r>
              <a:rPr lang="en-US" sz="2400" dirty="0" smtClean="0"/>
              <a:t>to ensure </a:t>
            </a:r>
            <a:r>
              <a:rPr lang="en-US" sz="2400" dirty="0"/>
              <a:t>that user data is not shared beyond the </a:t>
            </a:r>
            <a:r>
              <a:rPr lang="en-US" sz="2400" dirty="0" smtClean="0"/>
              <a:t>original transaction</a:t>
            </a:r>
            <a:r>
              <a:rPr lang="en-US" sz="2400" dirty="0"/>
              <a:t>.”</a:t>
            </a:r>
          </a:p>
          <a:p>
            <a:pPr marL="0" indent="0">
              <a:buNone/>
            </a:pPr>
            <a:r>
              <a:rPr lang="en-US" sz="2400" dirty="0" smtClean="0"/>
              <a:t>												IFLA </a:t>
            </a:r>
            <a:r>
              <a:rPr lang="en-US" sz="2400" dirty="0"/>
              <a:t>Code of Ethics</a:t>
            </a:r>
          </a:p>
        </p:txBody>
      </p:sp>
    </p:spTree>
    <p:extLst>
      <p:ext uri="{BB962C8B-B14F-4D97-AF65-F5344CB8AC3E}">
        <p14:creationId xmlns:p14="http://schemas.microsoft.com/office/powerpoint/2010/main" val="1638664172"/>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
            </a:r>
            <a:br>
              <a:rPr lang="en-US" dirty="0"/>
            </a:br>
            <a:r>
              <a:rPr lang="en-US" dirty="0"/>
              <a:t>Information Privacy and </a:t>
            </a:r>
            <a:r>
              <a:rPr lang="en-US" dirty="0" smtClean="0"/>
              <a:t>Libraries (</a:t>
            </a:r>
            <a:r>
              <a:rPr lang="en-US" dirty="0" err="1" smtClean="0"/>
              <a:t>Cont</a:t>
            </a:r>
            <a:r>
              <a:rPr lang="en-US" dirty="0" smtClean="0"/>
              <a:t>…)</a:t>
            </a:r>
            <a:endParaRPr lang="en-US" dirty="0"/>
          </a:p>
        </p:txBody>
      </p:sp>
      <p:sp>
        <p:nvSpPr>
          <p:cNvPr id="3" name="Content Placeholder 2"/>
          <p:cNvSpPr>
            <a:spLocks noGrp="1"/>
          </p:cNvSpPr>
          <p:nvPr>
            <p:ph idx="1"/>
          </p:nvPr>
        </p:nvSpPr>
        <p:spPr/>
        <p:txBody>
          <a:bodyPr>
            <a:normAutofit/>
          </a:bodyPr>
          <a:lstStyle/>
          <a:p>
            <a:pPr>
              <a:lnSpc>
                <a:spcPct val="150000"/>
              </a:lnSpc>
            </a:pPr>
            <a:r>
              <a:rPr lang="en-US" sz="2400" dirty="0"/>
              <a:t>“We protect each library user's right to privacy and </a:t>
            </a:r>
            <a:r>
              <a:rPr lang="en-US" sz="2400" dirty="0" smtClean="0"/>
              <a:t>confidentiality with </a:t>
            </a:r>
            <a:r>
              <a:rPr lang="en-US" sz="2400" dirty="0"/>
              <a:t>respect to information sought or received and </a:t>
            </a:r>
            <a:r>
              <a:rPr lang="en-US" sz="2400" dirty="0" smtClean="0"/>
              <a:t>resources consulted</a:t>
            </a:r>
            <a:r>
              <a:rPr lang="en-US" sz="2400" dirty="0"/>
              <a:t>, borrowed, acquired or </a:t>
            </a:r>
            <a:r>
              <a:rPr lang="en-US" sz="2400" dirty="0" smtClean="0"/>
              <a:t>transmitted</a:t>
            </a:r>
            <a:r>
              <a:rPr lang="en-US" sz="2400" dirty="0"/>
              <a:t>.”</a:t>
            </a:r>
          </a:p>
          <a:p>
            <a:pPr marL="0" indent="0">
              <a:lnSpc>
                <a:spcPct val="150000"/>
              </a:lnSpc>
              <a:buNone/>
            </a:pPr>
            <a:r>
              <a:rPr lang="en-US" sz="2400" dirty="0" smtClean="0"/>
              <a:t>												ALA </a:t>
            </a:r>
            <a:r>
              <a:rPr lang="en-US" sz="2400" dirty="0"/>
              <a:t>Code of Ethics</a:t>
            </a:r>
          </a:p>
        </p:txBody>
      </p:sp>
    </p:spTree>
    <p:extLst>
      <p:ext uri="{BB962C8B-B14F-4D97-AF65-F5344CB8AC3E}">
        <p14:creationId xmlns:p14="http://schemas.microsoft.com/office/powerpoint/2010/main" val="983100049"/>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71525" y="371475"/>
            <a:ext cx="9486900" cy="6486525"/>
          </a:xfrm>
        </p:spPr>
        <p:txBody>
          <a:bodyPr>
            <a:normAutofit fontScale="92500" lnSpcReduction="10000"/>
          </a:bodyPr>
          <a:lstStyle/>
          <a:p>
            <a:pPr marL="0" indent="0">
              <a:lnSpc>
                <a:spcPct val="150000"/>
              </a:lnSpc>
              <a:buNone/>
            </a:pPr>
            <a:r>
              <a:rPr lang="en-US" sz="2400" dirty="0" smtClean="0"/>
              <a:t>	In </a:t>
            </a:r>
            <a:r>
              <a:rPr lang="en-US" sz="2400" dirty="0"/>
              <a:t>a library (physical or virtual), the right to privacy is the right to </a:t>
            </a:r>
            <a:r>
              <a:rPr lang="en-US" sz="2400" dirty="0" smtClean="0"/>
              <a:t>open inquiry </a:t>
            </a:r>
            <a:r>
              <a:rPr lang="en-US" sz="2400" dirty="0"/>
              <a:t>without having the subject of one’s interest examined </a:t>
            </a:r>
            <a:r>
              <a:rPr lang="en-US" sz="2400" dirty="0" smtClean="0"/>
              <a:t>or scrutinized </a:t>
            </a:r>
            <a:r>
              <a:rPr lang="en-US" sz="2400" dirty="0"/>
              <a:t>by </a:t>
            </a:r>
            <a:r>
              <a:rPr lang="en-US" sz="2400" dirty="0" smtClean="0"/>
              <a:t>others. Confidentiality </a:t>
            </a:r>
            <a:r>
              <a:rPr lang="en-US" sz="2400" dirty="0"/>
              <a:t>exists when a library is in possession of </a:t>
            </a:r>
            <a:r>
              <a:rPr lang="en-US" sz="2400" dirty="0" smtClean="0"/>
              <a:t>personally identifiable </a:t>
            </a:r>
            <a:r>
              <a:rPr lang="en-US" sz="2400" dirty="0"/>
              <a:t>information about users and keeps that </a:t>
            </a:r>
            <a:r>
              <a:rPr lang="en-US" sz="2400" dirty="0" smtClean="0"/>
              <a:t>information private </a:t>
            </a:r>
            <a:r>
              <a:rPr lang="en-US" sz="2400" dirty="0"/>
              <a:t>on their behalf.</a:t>
            </a:r>
          </a:p>
          <a:p>
            <a:pPr marL="0" indent="0">
              <a:lnSpc>
                <a:spcPct val="150000"/>
              </a:lnSpc>
              <a:buNone/>
            </a:pPr>
            <a:r>
              <a:rPr lang="en-US" sz="2400" dirty="0" smtClean="0"/>
              <a:t>						Privacy</a:t>
            </a:r>
            <a:r>
              <a:rPr lang="en-US" sz="2400" dirty="0"/>
              <a:t>: An Interpretation of the Library Bill of Rights</a:t>
            </a:r>
          </a:p>
          <a:p>
            <a:pPr marL="0" indent="0">
              <a:lnSpc>
                <a:spcPct val="150000"/>
              </a:lnSpc>
              <a:buNone/>
            </a:pPr>
            <a:r>
              <a:rPr lang="en-US" sz="2400" dirty="0" smtClean="0"/>
              <a:t>	Library </a:t>
            </a:r>
            <a:r>
              <a:rPr lang="en-US" sz="2400" dirty="0"/>
              <a:t>users should have the right to personal privacy and </a:t>
            </a:r>
            <a:r>
              <a:rPr lang="en-US" sz="2400" dirty="0" smtClean="0"/>
              <a:t>anonymity. Librarians </a:t>
            </a:r>
            <a:r>
              <a:rPr lang="en-US" sz="2400" dirty="0"/>
              <a:t>and other library staff should not disclose the identity </a:t>
            </a:r>
            <a:r>
              <a:rPr lang="en-US" sz="2400" dirty="0" smtClean="0"/>
              <a:t>of users </a:t>
            </a:r>
            <a:r>
              <a:rPr lang="en-US" sz="2400" dirty="0"/>
              <a:t>or the materials they use to a third party.</a:t>
            </a:r>
          </a:p>
          <a:p>
            <a:pPr marL="0" indent="0">
              <a:lnSpc>
                <a:spcPct val="150000"/>
              </a:lnSpc>
              <a:buNone/>
            </a:pPr>
            <a:r>
              <a:rPr lang="en-US" sz="2400" dirty="0" smtClean="0"/>
              <a:t>						IFLA </a:t>
            </a:r>
            <a:r>
              <a:rPr lang="en-US" sz="2400" dirty="0"/>
              <a:t>Statement on Libraries and Intellectual Freedom</a:t>
            </a:r>
          </a:p>
        </p:txBody>
      </p:sp>
    </p:spTree>
    <p:extLst>
      <p:ext uri="{BB962C8B-B14F-4D97-AF65-F5344CB8AC3E}">
        <p14:creationId xmlns:p14="http://schemas.microsoft.com/office/powerpoint/2010/main" val="808781775"/>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876300"/>
          </a:xfrm>
        </p:spPr>
        <p:txBody>
          <a:bodyPr/>
          <a:lstStyle/>
          <a:p>
            <a:r>
              <a:rPr lang="en-US" b="1" dirty="0"/>
              <a:t>Information </a:t>
            </a:r>
            <a:r>
              <a:rPr lang="en-US" b="1" dirty="0" smtClean="0"/>
              <a:t>Ethics</a:t>
            </a:r>
            <a:endParaRPr lang="en-US" dirty="0"/>
          </a:p>
        </p:txBody>
      </p:sp>
      <p:sp>
        <p:nvSpPr>
          <p:cNvPr id="3" name="Content Placeholder 2"/>
          <p:cNvSpPr>
            <a:spLocks noGrp="1"/>
          </p:cNvSpPr>
          <p:nvPr>
            <p:ph idx="1"/>
          </p:nvPr>
        </p:nvSpPr>
        <p:spPr>
          <a:xfrm>
            <a:off x="677334" y="2160589"/>
            <a:ext cx="8596668" cy="4311649"/>
          </a:xfrm>
        </p:spPr>
        <p:txBody>
          <a:bodyPr/>
          <a:lstStyle/>
          <a:p>
            <a:pPr>
              <a:lnSpc>
                <a:spcPct val="200000"/>
              </a:lnSpc>
            </a:pPr>
            <a:r>
              <a:rPr lang="en-US" dirty="0"/>
              <a:t>The question of ‘right’ and ‘wrong’ has been troubling human beings for centuries. Almost every man or woman faces a moral dilemma of determining what is ‘right’ and what is wrong’ in their everyday life. In recent times, the emergence of an ‘Information Society’, driven by unprecedented advancements in Information and Communications Technologies (ICTs), has added a new dimension to this age-old debate on ‘right’ and ‘wrong’.</a:t>
            </a:r>
          </a:p>
          <a:p>
            <a:endParaRPr lang="en-US" dirty="0"/>
          </a:p>
        </p:txBody>
      </p:sp>
    </p:spTree>
    <p:extLst>
      <p:ext uri="{BB962C8B-B14F-4D97-AF65-F5344CB8AC3E}">
        <p14:creationId xmlns:p14="http://schemas.microsoft.com/office/powerpoint/2010/main" val="99891583"/>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714375"/>
            <a:ext cx="8596668" cy="1200150"/>
          </a:xfrm>
        </p:spPr>
        <p:txBody>
          <a:bodyPr>
            <a:normAutofit/>
          </a:bodyPr>
          <a:lstStyle/>
          <a:p>
            <a:r>
              <a:rPr lang="en-US" dirty="0" smtClean="0">
                <a:latin typeface="+mn-lt"/>
              </a:rPr>
              <a:t>Information Ethics</a:t>
            </a:r>
            <a:endParaRPr lang="en-US" dirty="0">
              <a:latin typeface="+mn-lt"/>
            </a:endParaRPr>
          </a:p>
        </p:txBody>
      </p:sp>
      <p:sp>
        <p:nvSpPr>
          <p:cNvPr id="3" name="Content Placeholder 2"/>
          <p:cNvSpPr>
            <a:spLocks noGrp="1"/>
          </p:cNvSpPr>
          <p:nvPr>
            <p:ph idx="1"/>
          </p:nvPr>
        </p:nvSpPr>
        <p:spPr>
          <a:xfrm>
            <a:off x="677334" y="2300288"/>
            <a:ext cx="8596668" cy="4243388"/>
          </a:xfrm>
        </p:spPr>
        <p:txBody>
          <a:bodyPr>
            <a:normAutofit/>
          </a:bodyPr>
          <a:lstStyle/>
          <a:p>
            <a:pPr marL="0" marR="0" indent="457200">
              <a:lnSpc>
                <a:spcPct val="200000"/>
              </a:lnSpc>
              <a:spcBef>
                <a:spcPts val="0"/>
              </a:spcBef>
              <a:spcAft>
                <a:spcPts val="800"/>
              </a:spcAft>
            </a:pPr>
            <a:r>
              <a:rPr lang="en-US" dirty="0">
                <a:ea typeface="Calibri" panose="020F0502020204030204" pitchFamily="34" charset="0"/>
                <a:cs typeface="Times New Roman" panose="02020603050405020304" pitchFamily="18" charset="0"/>
              </a:rPr>
              <a:t>Library and information professionals have been looking for answers to this other questions related to information ethics in myriad ways. Unprecedented explosion of information in all branches of knowledge and massive proliferation of ICT tools and techniques have raised fundamental questions about privacy, freedom of expression, right to information and accessibility, among other issues.</a:t>
            </a:r>
            <a:endParaRPr lang="en-US" sz="1600" dirty="0">
              <a:ea typeface="Calibri" panose="020F0502020204030204" pitchFamily="34" charset="0"/>
              <a:cs typeface="Times New Roman" panose="02020603050405020304" pitchFamily="18" charset="0"/>
            </a:endParaRPr>
          </a:p>
          <a:p>
            <a:pPr marL="0" indent="0">
              <a:buNone/>
            </a:pPr>
            <a:endParaRPr lang="en-US" dirty="0"/>
          </a:p>
        </p:txBody>
      </p:sp>
    </p:spTree>
    <p:extLst>
      <p:ext uri="{BB962C8B-B14F-4D97-AF65-F5344CB8AC3E}">
        <p14:creationId xmlns:p14="http://schemas.microsoft.com/office/powerpoint/2010/main" val="2670160985"/>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104900"/>
          </a:xfrm>
        </p:spPr>
        <p:txBody>
          <a:bodyPr/>
          <a:lstStyle/>
          <a:p>
            <a:r>
              <a:rPr lang="en-US" dirty="0" smtClean="0"/>
              <a:t>Information Ethics</a:t>
            </a:r>
            <a:endParaRPr lang="en-US" dirty="0"/>
          </a:p>
        </p:txBody>
      </p:sp>
      <p:sp>
        <p:nvSpPr>
          <p:cNvPr id="3" name="Content Placeholder 2"/>
          <p:cNvSpPr>
            <a:spLocks noGrp="1"/>
          </p:cNvSpPr>
          <p:nvPr>
            <p:ph idx="1"/>
          </p:nvPr>
        </p:nvSpPr>
        <p:spPr>
          <a:xfrm>
            <a:off x="677334" y="1571625"/>
            <a:ext cx="8596668" cy="4957763"/>
          </a:xfrm>
        </p:spPr>
        <p:txBody>
          <a:bodyPr>
            <a:normAutofit/>
          </a:bodyPr>
          <a:lstStyle/>
          <a:p>
            <a:pPr>
              <a:lnSpc>
                <a:spcPct val="200000"/>
              </a:lnSpc>
            </a:pPr>
            <a:r>
              <a:rPr lang="en-US" dirty="0"/>
              <a:t>Information ethics provides an ethical framework for the information professionals for carrying out various information related works like acquiring, storing, processing and using of information. This has become vitally important in modern times, which has been dubbed as information age</a:t>
            </a:r>
            <a:r>
              <a:rPr lang="en-US" dirty="0" smtClean="0"/>
              <a:t>’.</a:t>
            </a:r>
          </a:p>
          <a:p>
            <a:pPr>
              <a:lnSpc>
                <a:spcPct val="200000"/>
              </a:lnSpc>
            </a:pPr>
            <a:r>
              <a:rPr lang="en-US" dirty="0"/>
              <a:t>Information ethics deals with the moral conduct of information-users based on their responsibility and their accountability. It investigates the ethical issues arising from the generation, processing, preservation, management and use of information</a:t>
            </a:r>
            <a:r>
              <a:rPr lang="en-US" dirty="0" smtClean="0"/>
              <a:t>.</a:t>
            </a:r>
            <a:endParaRPr lang="en-US" dirty="0"/>
          </a:p>
          <a:p>
            <a:endParaRPr lang="en-US" dirty="0"/>
          </a:p>
        </p:txBody>
      </p:sp>
    </p:spTree>
    <p:extLst>
      <p:ext uri="{BB962C8B-B14F-4D97-AF65-F5344CB8AC3E}">
        <p14:creationId xmlns:p14="http://schemas.microsoft.com/office/powerpoint/2010/main" val="19124862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b="1" cap="none" dirty="0" smtClean="0">
                <a:latin typeface="+mn-lt"/>
              </a:rPr>
              <a:t>According to International Encyclopaedia of Information and Library Science</a:t>
            </a:r>
            <a:endParaRPr lang="en-GB" sz="3200" b="1" cap="none" dirty="0">
              <a:latin typeface="+mn-lt"/>
            </a:endParaRPr>
          </a:p>
        </p:txBody>
      </p:sp>
      <p:sp>
        <p:nvSpPr>
          <p:cNvPr id="3" name="Content Placeholder 2"/>
          <p:cNvSpPr>
            <a:spLocks noGrp="1"/>
          </p:cNvSpPr>
          <p:nvPr>
            <p:ph idx="1"/>
          </p:nvPr>
        </p:nvSpPr>
        <p:spPr>
          <a:xfrm>
            <a:off x="1981200" y="2249424"/>
            <a:ext cx="8229600" cy="4325112"/>
          </a:xfrm>
          <a:prstGeom prst="rect">
            <a:avLst/>
          </a:prstGeom>
        </p:spPr>
        <p:txBody>
          <a:bodyPr/>
          <a:lstStyle/>
          <a:p>
            <a:pPr marL="109728" indent="0">
              <a:lnSpc>
                <a:spcPct val="150000"/>
              </a:lnSpc>
              <a:buNone/>
            </a:pPr>
            <a:endParaRPr lang="en-US" sz="2400" cap="none" dirty="0" smtClean="0"/>
          </a:p>
          <a:p>
            <a:pPr marL="109728" indent="0">
              <a:lnSpc>
                <a:spcPct val="150000"/>
              </a:lnSpc>
              <a:buNone/>
            </a:pPr>
            <a:r>
              <a:rPr lang="en-US" sz="2400" cap="none" dirty="0" smtClean="0"/>
              <a:t>Information is data that has been processed into</a:t>
            </a:r>
          </a:p>
          <a:p>
            <a:pPr marL="109728" indent="0">
              <a:lnSpc>
                <a:spcPct val="150000"/>
              </a:lnSpc>
              <a:buNone/>
            </a:pPr>
            <a:r>
              <a:rPr lang="en-US" sz="2400" cap="none" dirty="0"/>
              <a:t>a</a:t>
            </a:r>
            <a:r>
              <a:rPr lang="en-US" sz="2400" cap="none" dirty="0" smtClean="0"/>
              <a:t> meaningful form. Seen in this way, information is an assemblage of data in a comprehensible form capable of communication and use; the essence of it is that a meaning has been attached </a:t>
            </a:r>
            <a:r>
              <a:rPr lang="en-GB" sz="2400" cap="none" dirty="0" smtClean="0"/>
              <a:t>to the raw facts.</a:t>
            </a:r>
            <a:endParaRPr lang="en-GB" sz="2400" cap="none" dirty="0"/>
          </a:p>
        </p:txBody>
      </p:sp>
    </p:spTree>
    <p:extLst>
      <p:ext uri="{BB962C8B-B14F-4D97-AF65-F5344CB8AC3E}">
        <p14:creationId xmlns:p14="http://schemas.microsoft.com/office/powerpoint/2010/main" val="1674328304"/>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223904" cy="804863"/>
          </a:xfrm>
        </p:spPr>
        <p:txBody>
          <a:bodyPr>
            <a:normAutofit/>
          </a:bodyPr>
          <a:lstStyle/>
          <a:p>
            <a:r>
              <a:rPr lang="en-US" b="1" dirty="0"/>
              <a:t>Factors that influence information </a:t>
            </a:r>
            <a:r>
              <a:rPr lang="en-US" b="1" dirty="0" smtClean="0"/>
              <a:t>ethics</a:t>
            </a:r>
            <a:endParaRPr lang="en-US" dirty="0"/>
          </a:p>
        </p:txBody>
      </p:sp>
      <p:sp>
        <p:nvSpPr>
          <p:cNvPr id="3" name="Content Placeholder 2"/>
          <p:cNvSpPr>
            <a:spLocks noGrp="1"/>
          </p:cNvSpPr>
          <p:nvPr>
            <p:ph idx="1"/>
          </p:nvPr>
        </p:nvSpPr>
        <p:spPr>
          <a:xfrm>
            <a:off x="677334" y="1143001"/>
            <a:ext cx="8596668" cy="4898362"/>
          </a:xfrm>
        </p:spPr>
        <p:txBody>
          <a:bodyPr/>
          <a:lstStyle/>
          <a:p>
            <a:pPr marL="0" indent="0">
              <a:buNone/>
            </a:pPr>
            <a:r>
              <a:rPr lang="en-US" dirty="0"/>
              <a:t>In today’s world, the areas which directly and indirectly influence information ethics are:</a:t>
            </a:r>
          </a:p>
          <a:p>
            <a:r>
              <a:rPr lang="en-US" dirty="0" smtClean="0"/>
              <a:t>Globalization</a:t>
            </a:r>
            <a:r>
              <a:rPr lang="en-US" dirty="0"/>
              <a:t>: One of the most important features of modern society is globalization, which is </a:t>
            </a:r>
            <a:r>
              <a:rPr lang="en-US" dirty="0" err="1"/>
              <a:t>characterised</a:t>
            </a:r>
            <a:r>
              <a:rPr lang="en-US" dirty="0"/>
              <a:t> by extensive use of information and communication technologies, an increasingly open society, greater sharing of information and also greater conflict among individuals and societies in asserting their dominance over others</a:t>
            </a:r>
            <a:r>
              <a:rPr lang="en-US" dirty="0" smtClean="0"/>
              <a:t>.</a:t>
            </a:r>
          </a:p>
          <a:p>
            <a:endParaRPr lang="en-US" dirty="0"/>
          </a:p>
          <a:p>
            <a:r>
              <a:rPr lang="en-US" dirty="0"/>
              <a:t>Privacy and information security: In this increasingly networked world, the security of public and private data held in databases, web sites and other information repositories are always at risk. People have become more worried about their privacy and libraries, as preservers and providers of sensitive information have to deal with this concern.</a:t>
            </a:r>
          </a:p>
        </p:txBody>
      </p:sp>
    </p:spTree>
    <p:extLst>
      <p:ext uri="{BB962C8B-B14F-4D97-AF65-F5344CB8AC3E}">
        <p14:creationId xmlns:p14="http://schemas.microsoft.com/office/powerpoint/2010/main" val="4097573392"/>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938154" cy="1062038"/>
          </a:xfrm>
        </p:spPr>
        <p:txBody>
          <a:bodyPr/>
          <a:lstStyle/>
          <a:p>
            <a:r>
              <a:rPr lang="en-US" dirty="0"/>
              <a:t>Factors that influence information ethics</a:t>
            </a:r>
          </a:p>
        </p:txBody>
      </p:sp>
      <p:sp>
        <p:nvSpPr>
          <p:cNvPr id="3" name="Content Placeholder 2"/>
          <p:cNvSpPr>
            <a:spLocks noGrp="1"/>
          </p:cNvSpPr>
          <p:nvPr>
            <p:ph idx="1"/>
          </p:nvPr>
        </p:nvSpPr>
        <p:spPr>
          <a:xfrm>
            <a:off x="677334" y="1328739"/>
            <a:ext cx="8596668" cy="5329236"/>
          </a:xfrm>
        </p:spPr>
        <p:txBody>
          <a:bodyPr/>
          <a:lstStyle/>
          <a:p>
            <a:r>
              <a:rPr lang="en-US" dirty="0"/>
              <a:t>Diversification of ‘information works’: Unlike their predecessors, today’s library and information professionals are burdened with greater and bigger responsibilities. In addition to being information providers, they now frequently have to assume the roles of educators, consultants, technology experts, translators and synthesizers, among others. They must achieve new skills and capabilities for successfully performing these duties</a:t>
            </a:r>
            <a:r>
              <a:rPr lang="en-US" dirty="0" smtClean="0"/>
              <a:t>.</a:t>
            </a:r>
          </a:p>
          <a:p>
            <a:endParaRPr lang="en-US" dirty="0"/>
          </a:p>
          <a:p>
            <a:r>
              <a:rPr lang="en-US" dirty="0" smtClean="0"/>
              <a:t>Conflict </a:t>
            </a:r>
            <a:r>
              <a:rPr lang="en-US" dirty="0"/>
              <a:t>between ‘right to information’ and ‘ethical use of information’: Many countries around the world have laws ensuring people’s right to receiving and using information. However, there are certain information which cannot be accessed by general people for security or other reasons. In many instances, library and information professionals find themselves in tricky situations where they have to strike a balance between ‘restricted use of information’ and ‘right to information’.</a:t>
            </a:r>
          </a:p>
          <a:p>
            <a:endParaRPr lang="en-US" dirty="0"/>
          </a:p>
        </p:txBody>
      </p:sp>
    </p:spTree>
    <p:extLst>
      <p:ext uri="{BB962C8B-B14F-4D97-AF65-F5344CB8AC3E}">
        <p14:creationId xmlns:p14="http://schemas.microsoft.com/office/powerpoint/2010/main" val="113931928"/>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0050" y="152400"/>
            <a:ext cx="9086850" cy="962025"/>
          </a:xfrm>
        </p:spPr>
        <p:txBody>
          <a:bodyPr/>
          <a:lstStyle/>
          <a:p>
            <a:endParaRPr lang="en-US" dirty="0"/>
          </a:p>
        </p:txBody>
      </p:sp>
      <p:sp>
        <p:nvSpPr>
          <p:cNvPr id="3" name="Content Placeholder 2"/>
          <p:cNvSpPr>
            <a:spLocks noGrp="1"/>
          </p:cNvSpPr>
          <p:nvPr>
            <p:ph idx="1"/>
          </p:nvPr>
        </p:nvSpPr>
        <p:spPr>
          <a:xfrm>
            <a:off x="400049" y="1371601"/>
            <a:ext cx="9415463" cy="5072062"/>
          </a:xfrm>
        </p:spPr>
        <p:txBody>
          <a:bodyPr/>
          <a:lstStyle/>
          <a:p>
            <a:r>
              <a:rPr lang="en-US" sz="2000" dirty="0"/>
              <a:t>Access to information: The issue of universal access to information may create a dilemma for many libraries. As </a:t>
            </a:r>
            <a:r>
              <a:rPr lang="en-US" sz="2000" dirty="0" err="1"/>
              <a:t>Fernández</a:t>
            </a:r>
            <a:r>
              <a:rPr lang="en-US" sz="2000" dirty="0"/>
              <a:t>-Molina points out, many public and professional declarations refer unequivocally to free and public access to information. </a:t>
            </a:r>
            <a:r>
              <a:rPr lang="en-US" sz="2000" dirty="0" smtClean="0"/>
              <a:t>But, </a:t>
            </a:r>
            <a:r>
              <a:rPr lang="en-US" sz="2000" dirty="0"/>
              <a:t>providing a service at zero cost often results in its devaluation, which also has as a consequence the undermining of the prestige and feasibility of the profession</a:t>
            </a:r>
            <a:r>
              <a:rPr lang="en-US" sz="2000" dirty="0" smtClean="0"/>
              <a:t>.</a:t>
            </a:r>
          </a:p>
          <a:p>
            <a:endParaRPr lang="en-US" sz="2000" dirty="0"/>
          </a:p>
          <a:p>
            <a:r>
              <a:rPr lang="en-US" sz="2000" dirty="0" smtClean="0"/>
              <a:t>Intellectual </a:t>
            </a:r>
            <a:r>
              <a:rPr lang="en-US" sz="2000" dirty="0"/>
              <a:t>property rights: With the advent of new technologies, reproduction of information materials through photocopying, scanning or otherwise has become much easier. This ease of reproduction sometimes hampers the intellectual property rights of authors and publishers. It may create ‘a tension between the desire of information professionals to obtain information at the lowest cost possible and the interest of the owners of this information.</a:t>
            </a:r>
          </a:p>
          <a:p>
            <a:endParaRPr lang="en-US" dirty="0"/>
          </a:p>
        </p:txBody>
      </p:sp>
    </p:spTree>
    <p:extLst>
      <p:ext uri="{BB962C8B-B14F-4D97-AF65-F5344CB8AC3E}">
        <p14:creationId xmlns:p14="http://schemas.microsoft.com/office/powerpoint/2010/main" val="40454290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980728"/>
            <a:ext cx="8229600" cy="1229072"/>
          </a:xfrm>
        </p:spPr>
        <p:txBody>
          <a:bodyPr>
            <a:noAutofit/>
          </a:bodyPr>
          <a:lstStyle/>
          <a:p>
            <a:r>
              <a:rPr lang="en-US" sz="3200" b="1" dirty="0">
                <a:latin typeface="+mn-lt"/>
              </a:rPr>
              <a:t/>
            </a:r>
            <a:br>
              <a:rPr lang="en-US" sz="3200" b="1" dirty="0">
                <a:latin typeface="+mn-lt"/>
              </a:rPr>
            </a:br>
            <a:r>
              <a:rPr lang="en-US" sz="3200" b="1" cap="none" dirty="0" smtClean="0">
                <a:latin typeface="+mn-lt"/>
              </a:rPr>
              <a:t>According to Harrods Librarian’s Glossary and Reference Book</a:t>
            </a:r>
            <a:br>
              <a:rPr lang="en-US" sz="3200" b="1" cap="none" dirty="0" smtClean="0">
                <a:latin typeface="+mn-lt"/>
              </a:rPr>
            </a:br>
            <a:endParaRPr lang="en-GB" sz="3200" b="1" dirty="0">
              <a:latin typeface="+mn-lt"/>
            </a:endParaRPr>
          </a:p>
        </p:txBody>
      </p:sp>
      <p:sp>
        <p:nvSpPr>
          <p:cNvPr id="3" name="Content Placeholder 2"/>
          <p:cNvSpPr>
            <a:spLocks noGrp="1"/>
          </p:cNvSpPr>
          <p:nvPr>
            <p:ph idx="1"/>
          </p:nvPr>
        </p:nvSpPr>
        <p:spPr>
          <a:xfrm>
            <a:off x="1981200" y="2249424"/>
            <a:ext cx="8229600" cy="4325112"/>
          </a:xfrm>
          <a:prstGeom prst="rect">
            <a:avLst/>
          </a:prstGeom>
        </p:spPr>
        <p:txBody>
          <a:bodyPr>
            <a:normAutofit/>
          </a:bodyPr>
          <a:lstStyle/>
          <a:p>
            <a:pPr marL="109728" indent="0">
              <a:lnSpc>
                <a:spcPct val="200000"/>
              </a:lnSpc>
              <a:buNone/>
            </a:pPr>
            <a:endParaRPr lang="en-US" sz="2400" cap="none" dirty="0" smtClean="0"/>
          </a:p>
          <a:p>
            <a:pPr marL="109728" indent="0">
              <a:lnSpc>
                <a:spcPct val="200000"/>
              </a:lnSpc>
              <a:buNone/>
            </a:pPr>
            <a:r>
              <a:rPr lang="en-US" sz="2400" cap="none" dirty="0" smtClean="0"/>
              <a:t>An assemblage of data in A comprehensible form capable of communication. This may range from content in any format- written or printed on paper, stored on electronic databases, collected on the internet etc.</a:t>
            </a:r>
          </a:p>
          <a:p>
            <a:endParaRPr lang="en-GB" dirty="0"/>
          </a:p>
        </p:txBody>
      </p:sp>
    </p:spTree>
    <p:extLst>
      <p:ext uri="{BB962C8B-B14F-4D97-AF65-F5344CB8AC3E}">
        <p14:creationId xmlns:p14="http://schemas.microsoft.com/office/powerpoint/2010/main" val="106984310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cap="none" dirty="0" smtClean="0">
                <a:latin typeface="+mn-lt"/>
              </a:rPr>
              <a:t>According to</a:t>
            </a:r>
            <a:r>
              <a:rPr lang="en-US" b="1" dirty="0" smtClean="0">
                <a:latin typeface="+mn-lt"/>
              </a:rPr>
              <a:t> </a:t>
            </a:r>
            <a:r>
              <a:rPr lang="en-US" b="1" dirty="0">
                <a:latin typeface="+mn-lt"/>
              </a:rPr>
              <a:t>ALA:</a:t>
            </a:r>
            <a:endParaRPr lang="en-GB" b="1" dirty="0">
              <a:latin typeface="+mn-lt"/>
            </a:endParaRPr>
          </a:p>
        </p:txBody>
      </p:sp>
      <p:sp>
        <p:nvSpPr>
          <p:cNvPr id="3" name="Content Placeholder 2"/>
          <p:cNvSpPr>
            <a:spLocks noGrp="1"/>
          </p:cNvSpPr>
          <p:nvPr>
            <p:ph idx="1"/>
          </p:nvPr>
        </p:nvSpPr>
        <p:spPr>
          <a:xfrm>
            <a:off x="1981200" y="2249424"/>
            <a:ext cx="8229600" cy="4325112"/>
          </a:xfrm>
          <a:prstGeom prst="rect">
            <a:avLst/>
          </a:prstGeom>
        </p:spPr>
        <p:txBody>
          <a:bodyPr/>
          <a:lstStyle/>
          <a:p>
            <a:pPr marL="109728" indent="0">
              <a:lnSpc>
                <a:spcPct val="200000"/>
              </a:lnSpc>
              <a:buNone/>
            </a:pPr>
            <a:r>
              <a:rPr lang="en-US" sz="2800" cap="none" dirty="0" smtClean="0"/>
              <a:t>"All ideas, facts and imaginative works of the mind which have been communicated, recorded, published and/or distributed formally or informally in any format." </a:t>
            </a:r>
          </a:p>
          <a:p>
            <a:pPr marL="109728" indent="0">
              <a:lnSpc>
                <a:spcPct val="200000"/>
              </a:lnSpc>
              <a:buNone/>
            </a:pPr>
            <a:endParaRPr lang="en-GB" sz="2800" cap="none" dirty="0"/>
          </a:p>
        </p:txBody>
      </p:sp>
    </p:spTree>
    <p:extLst>
      <p:ext uri="{BB962C8B-B14F-4D97-AF65-F5344CB8AC3E}">
        <p14:creationId xmlns:p14="http://schemas.microsoft.com/office/powerpoint/2010/main" val="332145252"/>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4540</TotalTime>
  <Words>3950</Words>
  <Application>Microsoft Office PowerPoint</Application>
  <PresentationFormat>Widescreen</PresentationFormat>
  <Paragraphs>310</Paragraphs>
  <Slides>72</Slides>
  <Notes>4</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72</vt:i4>
      </vt:variant>
    </vt:vector>
  </HeadingPairs>
  <TitlesOfParts>
    <vt:vector size="80" baseType="lpstr">
      <vt:lpstr>Arial</vt:lpstr>
      <vt:lpstr>Calibri</vt:lpstr>
      <vt:lpstr>Source Sans Pro</vt:lpstr>
      <vt:lpstr>Times New Roman</vt:lpstr>
      <vt:lpstr>Trebuchet MS</vt:lpstr>
      <vt:lpstr>Wingdings</vt:lpstr>
      <vt:lpstr>Wingdings 3</vt:lpstr>
      <vt:lpstr>Facet</vt:lpstr>
      <vt:lpstr>Information, Library &amp; Society LISC-01106 (Foundation 1)</vt:lpstr>
      <vt:lpstr>Library</vt:lpstr>
      <vt:lpstr>Library (Cont…)</vt:lpstr>
      <vt:lpstr>What is Information</vt:lpstr>
      <vt:lpstr>Information</vt:lpstr>
      <vt:lpstr>Meaning</vt:lpstr>
      <vt:lpstr>According to International Encyclopaedia of Information and Library Science</vt:lpstr>
      <vt:lpstr> According to Harrods Librarian’s Glossary and Reference Book </vt:lpstr>
      <vt:lpstr>According to ALA:</vt:lpstr>
      <vt:lpstr>PowerPoint Presentation</vt:lpstr>
      <vt:lpstr>Society</vt:lpstr>
      <vt:lpstr>Key Differences Between Data and Information</vt:lpstr>
      <vt:lpstr>PowerPoint Presentation</vt:lpstr>
      <vt:lpstr>PowerPoint Presentation</vt:lpstr>
      <vt:lpstr>PowerPoint Presentation</vt:lpstr>
      <vt:lpstr>Key Differences Between Information And Knowledge</vt:lpstr>
      <vt:lpstr>PowerPoint Presentation</vt:lpstr>
      <vt:lpstr>PowerPoint Presentation</vt:lpstr>
      <vt:lpstr>PowerPoint Presentation</vt:lpstr>
      <vt:lpstr>Library and Information Science Introduction</vt:lpstr>
      <vt:lpstr>Historical Development</vt:lpstr>
      <vt:lpstr>Library training in   ALEXANDRIAN PERIOD</vt:lpstr>
      <vt:lpstr>LIBRARY TRAINING IN THE EARLY 19TH CENTURY </vt:lpstr>
      <vt:lpstr>Formal Library education</vt:lpstr>
      <vt:lpstr>PowerPoint Presentation</vt:lpstr>
      <vt:lpstr>PowerPoint Presentation</vt:lpstr>
      <vt:lpstr>PowerPoint Presentation</vt:lpstr>
      <vt:lpstr>PowerPoint Presentation</vt:lpstr>
      <vt:lpstr>Pakistan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Role of library in Society</vt:lpstr>
      <vt:lpstr>What functions libraries perform?</vt:lpstr>
      <vt:lpstr>Role of Library in Society</vt:lpstr>
      <vt:lpstr>PowerPoint Presentation</vt:lpstr>
      <vt:lpstr>PowerPoint Presentation</vt:lpstr>
      <vt:lpstr>PowerPoint Presentation</vt:lpstr>
      <vt:lpstr>Information Society</vt:lpstr>
      <vt:lpstr>How This Concept Started?</vt:lpstr>
      <vt:lpstr>PowerPoint Presentation</vt:lpstr>
      <vt:lpstr>Evolution of the Information Age/Society</vt:lpstr>
      <vt:lpstr>Information Age</vt:lpstr>
      <vt:lpstr>Information Cycle</vt:lpstr>
      <vt:lpstr>PowerPoint Presentation</vt:lpstr>
      <vt:lpstr>Indicators of IS</vt:lpstr>
      <vt:lpstr>Information Laws TO Regulate IS</vt:lpstr>
      <vt:lpstr>What is Communication?</vt:lpstr>
      <vt:lpstr>PowerPoint Presentation</vt:lpstr>
      <vt:lpstr>Functions of Communication in an Organization.  </vt:lpstr>
      <vt:lpstr>PowerPoint Presentation</vt:lpstr>
      <vt:lpstr>PowerPoint Presentation</vt:lpstr>
      <vt:lpstr>Information Privacy</vt:lpstr>
      <vt:lpstr>PowerPoint Presentation</vt:lpstr>
      <vt:lpstr>PowerPoint Presentation</vt:lpstr>
      <vt:lpstr>Information Privacy</vt:lpstr>
      <vt:lpstr> Data Privacy vs. Data Security</vt:lpstr>
      <vt:lpstr> Why is data privacy important? </vt:lpstr>
      <vt:lpstr> Information Privacy and Libraries</vt:lpstr>
      <vt:lpstr> Information Privacy and Libraries (Cont…)</vt:lpstr>
      <vt:lpstr>PowerPoint Presentation</vt:lpstr>
      <vt:lpstr>Information Ethics</vt:lpstr>
      <vt:lpstr>Information Ethics</vt:lpstr>
      <vt:lpstr>Information Ethics</vt:lpstr>
      <vt:lpstr>Factors that influence information ethics</vt:lpstr>
      <vt:lpstr>Factors that influence information ethics</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Information, Library &amp; Society LISC-01106 (Foundation 1)</dc:title>
  <dc:creator>haier</dc:creator>
  <cp:lastModifiedBy>haier</cp:lastModifiedBy>
  <cp:revision>109</cp:revision>
  <cp:lastPrinted>2019-05-30T05:39:20Z</cp:lastPrinted>
  <dcterms:created xsi:type="dcterms:W3CDTF">2019-02-20T17:41:50Z</dcterms:created>
  <dcterms:modified xsi:type="dcterms:W3CDTF">2020-03-03T09:12:59Z</dcterms:modified>
</cp:coreProperties>
</file>